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1" r:id="rId3"/>
  </p:sldMasterIdLst>
  <p:notesMasterIdLst>
    <p:notesMasterId r:id="rId25"/>
  </p:notesMasterIdLst>
  <p:sldIdLst>
    <p:sldId id="258" r:id="rId4"/>
    <p:sldId id="280" r:id="rId5"/>
    <p:sldId id="2154" r:id="rId6"/>
    <p:sldId id="2155" r:id="rId7"/>
    <p:sldId id="297" r:id="rId8"/>
    <p:sldId id="295" r:id="rId9"/>
    <p:sldId id="273" r:id="rId10"/>
    <p:sldId id="2153" r:id="rId11"/>
    <p:sldId id="287" r:id="rId12"/>
    <p:sldId id="290" r:id="rId13"/>
    <p:sldId id="2156" r:id="rId14"/>
    <p:sldId id="2157" r:id="rId15"/>
    <p:sldId id="294" r:id="rId16"/>
    <p:sldId id="293" r:id="rId17"/>
    <p:sldId id="296" r:id="rId18"/>
    <p:sldId id="2158" r:id="rId19"/>
    <p:sldId id="2159" r:id="rId20"/>
    <p:sldId id="2094" r:id="rId21"/>
    <p:sldId id="2161" r:id="rId22"/>
    <p:sldId id="2160" r:id="rId23"/>
    <p:sldId id="407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4ED93-818D-4321-99BD-52246130FA2C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DC704-0116-41E4-A633-9F64F1090C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1316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9EF9297E-9902-F214-A822-A6B9AF4BE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>
            <a:extLst>
              <a:ext uri="{FF2B5EF4-FFF2-40B4-BE49-F238E27FC236}">
                <a16:creationId xmlns:a16="http://schemas.microsoft.com/office/drawing/2014/main" id="{A009B046-5008-21A5-8618-3729326257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>
            <a:extLst>
              <a:ext uri="{FF2B5EF4-FFF2-40B4-BE49-F238E27FC236}">
                <a16:creationId xmlns:a16="http://schemas.microsoft.com/office/drawing/2014/main" id="{E3946113-3676-1F1F-83FC-97E243E43D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619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542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88C63ECA-8D87-138B-9DA4-44B443369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>
            <a:extLst>
              <a:ext uri="{FF2B5EF4-FFF2-40B4-BE49-F238E27FC236}">
                <a16:creationId xmlns:a16="http://schemas.microsoft.com/office/drawing/2014/main" id="{1D211F02-05CC-7806-72F2-71841C63F4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>
            <a:extLst>
              <a:ext uri="{FF2B5EF4-FFF2-40B4-BE49-F238E27FC236}">
                <a16:creationId xmlns:a16="http://schemas.microsoft.com/office/drawing/2014/main" id="{5D219C59-5CE7-275C-8480-683F4F4415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8698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121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430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8E189BFC-CE7C-BF90-3D6C-38AD2FE8D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>
            <a:extLst>
              <a:ext uri="{FF2B5EF4-FFF2-40B4-BE49-F238E27FC236}">
                <a16:creationId xmlns:a16="http://schemas.microsoft.com/office/drawing/2014/main" id="{867BB815-BAC3-D674-37C9-5834A610EE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>
            <a:extLst>
              <a:ext uri="{FF2B5EF4-FFF2-40B4-BE49-F238E27FC236}">
                <a16:creationId xmlns:a16="http://schemas.microsoft.com/office/drawing/2014/main" id="{5A02775D-8382-CA4D-DBF1-649EEFB6C5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995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0359C1-F10A-D408-4A80-4C7B19A3D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3756C3-8805-44B1-E689-FB9C66F77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041D10-4541-3E32-5801-45B1319C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80763-2782-6638-D384-CDA8DEB6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CAB7FE-3983-2760-AC6A-0EB85D14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66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C6D44-8482-EBF6-C1A3-04630E13F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588A52-AACC-4678-60FE-50705176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E11CF9-F413-28E0-247B-15DB377B3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1BE2C2-9629-1F92-8E89-3FE749D8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89C538-C615-992B-45D4-B0BF856A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371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5A8516-6C64-DE57-0727-5ABACF697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102FC1-90D7-84C3-725E-58451FB9E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3F8585-0555-26D0-ED87-5A436239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FFA2A4-7377-6E41-B37A-03F0E928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D47D9-F260-DFF0-3BE9-362F11FFC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0480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-1">
  <p:cSld name="Title Slide-1">
    <p:bg>
      <p:bgPr>
        <a:solidFill>
          <a:srgbClr val="FFFFFF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>
            <a:spLocks noGrp="1"/>
          </p:cNvSpPr>
          <p:nvPr>
            <p:ph type="pic" idx="2"/>
          </p:nvPr>
        </p:nvSpPr>
        <p:spPr>
          <a:xfrm>
            <a:off x="7853680" y="658684"/>
            <a:ext cx="4338320" cy="5520312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079500" y="1472665"/>
            <a:ext cx="5697220" cy="262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27E"/>
              </a:buClr>
              <a:buSzPts val="5200"/>
              <a:buFont typeface="Arial"/>
              <a:buNone/>
              <a:defRPr sz="5200" b="1">
                <a:solidFill>
                  <a:srgbClr val="1B327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079500" y="4196398"/>
            <a:ext cx="5697220" cy="822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98B17"/>
              </a:buClr>
              <a:buSzPts val="1800"/>
              <a:buNone/>
              <a:defRPr sz="1800" b="0" i="0">
                <a:solidFill>
                  <a:srgbClr val="B98B1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635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8">
            <a:extLst>
              <a:ext uri="{FF2B5EF4-FFF2-40B4-BE49-F238E27FC236}">
                <a16:creationId xmlns:a16="http://schemas.microsoft.com/office/drawing/2014/main" id="{DEDAE442-9358-BD71-58D0-070913396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531" y="371899"/>
            <a:ext cx="10808940" cy="112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27E"/>
              </a:buClr>
              <a:buSzPts val="3600"/>
              <a:buFont typeface="Arial"/>
              <a:buNone/>
              <a:defRPr sz="3600" b="1">
                <a:solidFill>
                  <a:srgbClr val="1B327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7911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0DEB-4A98-E33C-F3B3-DC1E9A33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157-4AC6-4EE3-BBA2-911E58A9DD6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033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AE9E3-7D50-4EA6-B58E-F61B2ED2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157-4AC6-4EE3-BBA2-911E58A9DD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1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25239-8AF8-4FB6-E774-445D7B60F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157-4AC6-4EE3-BBA2-911E58A9DD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89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+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920D563-A0C4-B640-887C-2EC08327D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530" y="6316265"/>
            <a:ext cx="410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6C720C-0EA9-154C-B059-E303B9D5C7A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89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554FE-926E-4EDE-35DC-8850B87D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59CEF9-5B86-F892-FDEB-FA5FC94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9639A0-1C84-1ADE-85F5-85E3773A5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961B0D7-86DA-8C2D-169D-F26AD54C7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04EFEA-F988-714E-D949-78A567D449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4BD2C-C0FD-17A8-A673-52FEFA38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74B797D-75AD-0DDA-5C84-2AD31A3D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ECC38D-0B5B-219C-CAEC-9088B68D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604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8184" y="4149080"/>
            <a:ext cx="8534400" cy="1752600"/>
          </a:xfrm>
        </p:spPr>
        <p:txBody>
          <a:bodyPr/>
          <a:lstStyle>
            <a:lvl1pPr algn="ctr">
              <a:defRPr sz="1600" b="1"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608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431800" y="2391024"/>
            <a:ext cx="11040533" cy="147002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534741"/>
                </a:solidFill>
              </a:defRPr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4" name="Line 13"/>
          <p:cNvSpPr>
            <a:spLocks noChangeShapeType="1"/>
          </p:cNvSpPr>
          <p:nvPr userDrawn="1"/>
        </p:nvSpPr>
        <p:spPr bwMode="auto">
          <a:xfrm>
            <a:off x="431800" y="6524625"/>
            <a:ext cx="11040533" cy="0"/>
          </a:xfrm>
          <a:prstGeom prst="line">
            <a:avLst/>
          </a:prstGeom>
          <a:noFill/>
          <a:ln w="15875">
            <a:solidFill>
              <a:srgbClr val="18864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sz="1800"/>
          </a:p>
        </p:txBody>
      </p:sp>
      <p:sp>
        <p:nvSpPr>
          <p:cNvPr id="15" name="Rectangle 15"/>
          <p:cNvSpPr>
            <a:spLocks noChangeAspect="1" noChangeArrowheads="1"/>
          </p:cNvSpPr>
          <p:nvPr userDrawn="1"/>
        </p:nvSpPr>
        <p:spPr bwMode="auto">
          <a:xfrm>
            <a:off x="11279718" y="6524625"/>
            <a:ext cx="196849" cy="147638"/>
          </a:xfrm>
          <a:prstGeom prst="rect">
            <a:avLst/>
          </a:prstGeom>
          <a:solidFill>
            <a:srgbClr val="53474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_tradnl" sz="1800"/>
          </a:p>
        </p:txBody>
      </p:sp>
      <p:sp>
        <p:nvSpPr>
          <p:cNvPr id="16" name="Rectangle 16"/>
          <p:cNvSpPr>
            <a:spLocks noChangeAspect="1" noChangeArrowheads="1"/>
          </p:cNvSpPr>
          <p:nvPr userDrawn="1"/>
        </p:nvSpPr>
        <p:spPr bwMode="auto">
          <a:xfrm>
            <a:off x="11087100" y="6524625"/>
            <a:ext cx="196851" cy="147638"/>
          </a:xfrm>
          <a:prstGeom prst="rect">
            <a:avLst/>
          </a:prstGeom>
          <a:solidFill>
            <a:srgbClr val="F8D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_tradnl" sz="1800"/>
          </a:p>
        </p:txBody>
      </p:sp>
      <p:sp>
        <p:nvSpPr>
          <p:cNvPr id="17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13484" y="6524625"/>
            <a:ext cx="57573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100" b="0"/>
            </a:lvl1pPr>
          </a:lstStyle>
          <a:p>
            <a:pPr>
              <a:defRPr/>
            </a:pPr>
            <a:fld id="{47B44D88-C2CF-40D0-BA8C-17204C6774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8" name="1 CuadroTexto"/>
          <p:cNvSpPr txBox="1"/>
          <p:nvPr userDrawn="1"/>
        </p:nvSpPr>
        <p:spPr>
          <a:xfrm>
            <a:off x="431800" y="6550223"/>
            <a:ext cx="16706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err="1">
                <a:solidFill>
                  <a:srgbClr val="18864A"/>
                </a:solidFill>
              </a:rPr>
              <a:t>Confidential</a:t>
            </a:r>
            <a:r>
              <a:rPr lang="es-ES" sz="1050" dirty="0">
                <a:solidFill>
                  <a:srgbClr val="18864A"/>
                </a:solidFill>
              </a:rPr>
              <a:t> </a:t>
            </a:r>
            <a:r>
              <a:rPr lang="es-ES" sz="1050" dirty="0" err="1">
                <a:solidFill>
                  <a:srgbClr val="18864A"/>
                </a:solidFill>
              </a:rPr>
              <a:t>information</a:t>
            </a:r>
            <a:endParaRPr lang="es-ES" sz="1050" dirty="0">
              <a:solidFill>
                <a:srgbClr val="18864A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 userDrawn="1"/>
        </p:nvSpPr>
        <p:spPr bwMode="auto">
          <a:xfrm>
            <a:off x="431800" y="815603"/>
            <a:ext cx="11040533" cy="0"/>
          </a:xfrm>
          <a:prstGeom prst="line">
            <a:avLst/>
          </a:prstGeom>
          <a:noFill/>
          <a:ln w="15875">
            <a:solidFill>
              <a:srgbClr val="B9C84D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sz="1800"/>
          </a:p>
        </p:txBody>
      </p:sp>
    </p:spTree>
    <p:extLst>
      <p:ext uri="{BB962C8B-B14F-4D97-AF65-F5344CB8AC3E}">
        <p14:creationId xmlns:p14="http://schemas.microsoft.com/office/powerpoint/2010/main" val="153604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65AAD-CFEB-BE9C-D0C8-9CC1B7E2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E4DBBE-BF08-C9E0-52F7-B1431AEDF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916388-4BC6-7CE7-916C-F488EECD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4467CA-872B-9C79-B75C-FAF10137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E4959B-6CB0-6265-B17D-5F7125B1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780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634" y="273349"/>
            <a:ext cx="11521017" cy="5095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34741"/>
                </a:solidFill>
              </a:defRPr>
            </a:lvl1pPr>
            <a:lvl2pPr>
              <a:defRPr>
                <a:solidFill>
                  <a:srgbClr val="534741"/>
                </a:solidFill>
              </a:defRPr>
            </a:lvl2pPr>
            <a:lvl3pPr>
              <a:defRPr>
                <a:solidFill>
                  <a:srgbClr val="534741"/>
                </a:solidFill>
              </a:defRPr>
            </a:lvl3pPr>
            <a:lvl4pPr>
              <a:defRPr>
                <a:solidFill>
                  <a:srgbClr val="534741"/>
                </a:solidFill>
              </a:defRPr>
            </a:lvl4pPr>
            <a:lvl5pPr>
              <a:defRPr>
                <a:solidFill>
                  <a:srgbClr val="534741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01A8-795E-4F68-81E6-25344258AD1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040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634" y="273349"/>
            <a:ext cx="11521017" cy="5095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34741"/>
                </a:solidFill>
              </a:defRPr>
            </a:lvl1pPr>
            <a:lvl2pPr>
              <a:defRPr>
                <a:solidFill>
                  <a:srgbClr val="534741"/>
                </a:solidFill>
              </a:defRPr>
            </a:lvl2pPr>
            <a:lvl3pPr>
              <a:defRPr>
                <a:solidFill>
                  <a:srgbClr val="534741"/>
                </a:solidFill>
              </a:defRPr>
            </a:lvl3pPr>
            <a:lvl4pPr>
              <a:defRPr>
                <a:solidFill>
                  <a:srgbClr val="534741"/>
                </a:solidFill>
              </a:defRPr>
            </a:lvl4pPr>
            <a:lvl5pPr>
              <a:defRPr>
                <a:solidFill>
                  <a:srgbClr val="53474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01A8-795E-4F68-81E6-25344258AD1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853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6961A-A98C-4503-8385-67DED1657F6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932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801" y="836614"/>
            <a:ext cx="11521017" cy="5095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412876"/>
            <a:ext cx="53848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412876"/>
            <a:ext cx="53848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B7DF-2BE0-4254-A5A6-7D15093334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9198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A4BFC-4BB0-4E63-B563-ACE20622B1C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8707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801" y="836614"/>
            <a:ext cx="11521017" cy="5095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35ED5-91E4-41A7-BF6D-3AE3C0A50D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828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9F7B8-8775-4204-AF68-14852879413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877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59ED6-A40F-4220-86B0-B05ED9F58E1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6540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E445D-662F-47E1-ACBA-EFF1E0FF26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08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801" y="836614"/>
            <a:ext cx="11521017" cy="5095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491AF-CBF5-43DE-9733-3B6CB61EE0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8888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BA8CF-EC9A-F902-38D2-45B793E4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6A1C4B-C659-3815-B303-74385C2A1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8D66F1-C8BB-C9DD-7A93-00DFF6EA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735B1E-EA66-7603-F177-9CDB5E12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2EC9E6-5A27-9CFF-E8B7-73216A596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237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074151" y="836614"/>
            <a:ext cx="2878667" cy="554513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31801" y="836614"/>
            <a:ext cx="8439151" cy="55451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9279E-B421-4913-8079-CDC4D589B2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19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6E67F-A5ED-ED7B-68DD-6B587D7C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5EC7B5-A066-718B-5F1A-2E4690674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31C41D-1F4E-9DD5-6B27-CF1CCA5F4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00DF7E-5EAB-A41B-BE9D-E49A08A6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CC616E-FB9D-BFE7-925D-1A3573B7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626B22-EB1C-DB97-DC4A-891684AC8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026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554FE-926E-4EDE-35DC-8850B87D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59CEF9-5B86-F892-FDEB-FA5FC94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9639A0-1C84-1ADE-85F5-85E3773A5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961B0D7-86DA-8C2D-169D-F26AD54C7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04EFEA-F988-714E-D949-78A567D449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4BD2C-C0FD-17A8-A673-52FEFA38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74B797D-75AD-0DDA-5C84-2AD31A3D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ECC38D-0B5B-219C-CAEC-9088B68D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67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06511-D8BA-14A8-EED3-CD1CBAFB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8266A16-9380-901D-9939-A00C99188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D2BCD4-886E-BDAE-FA46-0DE70271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840191-FFC6-2584-D20E-D1159F32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884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BF9A04-0EFE-F65F-0845-4E7FCA43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CE1CB74-95BC-743C-87E2-C81B55C0A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9AFDF1-2809-A805-5B24-C74CAEAC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968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FDC85-B37E-DB39-6581-7C3D3594B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25F9F2-8E8A-467E-3556-1D31F7F4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919AA9-AB51-2DDD-92A2-C843B1DD4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EC364D-1D21-B243-BD46-691806F55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9C85B5-6A3D-D862-E909-99AE44D4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DE3009-C91B-F4C6-1888-9394F504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490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F13000-2A7A-8809-71DB-B5FE5A0EA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7E8A50C-41EE-DC9F-6237-BCD939923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A3608-1821-C887-FB82-7E432AD34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21FF08-0E0D-84A8-698E-C0DC52BB8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008BE3-B63B-5DCB-28BF-C88F426DD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5422BC-17F5-4F23-90B5-2F9CC6EEF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3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E6D2A60-EC9C-E84E-E087-B2F5FAAA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44323C-5B30-B81D-9784-FA706EF50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B2C177-9632-989C-CDFF-9C7B4ECB6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09D2C4-8B0C-4973-B59D-2790435F1445}" type="datetimeFigureOut">
              <a:rPr lang="es-ES" smtClean="0"/>
              <a:t>07/05/2025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D2DA07-3C96-8E9F-81FE-9A7CC4854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0BBB06-BAF0-DB44-3B6E-3008787B0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11B84B-200E-477B-8823-F63E5C81EF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2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0C9E4-10E5-903B-E00C-AD70A2F29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96990"/>
            <a:ext cx="563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9ED202-E624-A036-58E0-021EB7A5F1BA}"/>
              </a:ext>
            </a:extLst>
          </p:cNvPr>
          <p:cNvGrpSpPr/>
          <p:nvPr userDrawn="1"/>
        </p:nvGrpSpPr>
        <p:grpSpPr>
          <a:xfrm>
            <a:off x="0" y="0"/>
            <a:ext cx="467360" cy="6858000"/>
            <a:chOff x="0" y="0"/>
            <a:chExt cx="46736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92BBF5-DB59-3DF7-E445-AA2E8E7D52B7}"/>
                </a:ext>
              </a:extLst>
            </p:cNvPr>
            <p:cNvSpPr/>
            <p:nvPr userDrawn="1"/>
          </p:nvSpPr>
          <p:spPr>
            <a:xfrm>
              <a:off x="0" y="0"/>
              <a:ext cx="345440" cy="6858000"/>
            </a:xfrm>
            <a:prstGeom prst="rect">
              <a:avLst/>
            </a:prstGeom>
            <a:solidFill>
              <a:srgbClr val="17864A"/>
            </a:solidFill>
            <a:ln w="12700" cap="flat" cmpd="sng" algn="ctr">
              <a:solidFill>
                <a:srgbClr val="0F6FC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42E0C2-8BA1-BFE2-2D6B-65CCEC0A3D67}"/>
                </a:ext>
              </a:extLst>
            </p:cNvPr>
            <p:cNvSpPr/>
            <p:nvPr userDrawn="1"/>
          </p:nvSpPr>
          <p:spPr>
            <a:xfrm>
              <a:off x="264160" y="0"/>
              <a:ext cx="203200" cy="6858000"/>
            </a:xfrm>
            <a:prstGeom prst="rect">
              <a:avLst/>
            </a:prstGeom>
            <a:solidFill>
              <a:srgbClr val="185A96"/>
            </a:solidFill>
            <a:ln w="12700" cap="flat" cmpd="sng" algn="ctr">
              <a:solidFill>
                <a:srgbClr val="0F6FC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3E2524-B288-A65D-35B1-BCDF99181AFC}"/>
                </a:ext>
              </a:extLst>
            </p:cNvPr>
            <p:cNvSpPr/>
            <p:nvPr userDrawn="1"/>
          </p:nvSpPr>
          <p:spPr>
            <a:xfrm>
              <a:off x="0" y="0"/>
              <a:ext cx="467360" cy="497840"/>
            </a:xfrm>
            <a:prstGeom prst="rect">
              <a:avLst/>
            </a:prstGeom>
            <a:solidFill>
              <a:srgbClr val="FDCC19"/>
            </a:solidFill>
            <a:ln w="12700" cap="flat" cmpd="sng" algn="ctr">
              <a:solidFill>
                <a:srgbClr val="FDCC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80B8064-57C1-EF44-CF9C-D87C446E62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4903" y="318406"/>
            <a:ext cx="1852938" cy="4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6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8" r:id="rId4"/>
    <p:sldLayoutId id="2147483670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2864" y="908721"/>
            <a:ext cx="10972800" cy="547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431800" y="6524625"/>
            <a:ext cx="11040533" cy="0"/>
          </a:xfrm>
          <a:prstGeom prst="line">
            <a:avLst/>
          </a:prstGeom>
          <a:noFill/>
          <a:ln w="15875">
            <a:solidFill>
              <a:srgbClr val="18864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sz="1800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431800" y="815603"/>
            <a:ext cx="11040533" cy="0"/>
          </a:xfrm>
          <a:prstGeom prst="line">
            <a:avLst/>
          </a:prstGeom>
          <a:noFill/>
          <a:ln w="15875">
            <a:solidFill>
              <a:srgbClr val="18864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sz="1800"/>
          </a:p>
        </p:txBody>
      </p:sp>
      <p:sp>
        <p:nvSpPr>
          <p:cNvPr id="14351" name="Rectangle 15"/>
          <p:cNvSpPr>
            <a:spLocks noChangeAspect="1" noChangeArrowheads="1"/>
          </p:cNvSpPr>
          <p:nvPr/>
        </p:nvSpPr>
        <p:spPr bwMode="auto">
          <a:xfrm>
            <a:off x="11279718" y="6524625"/>
            <a:ext cx="196849" cy="147638"/>
          </a:xfrm>
          <a:prstGeom prst="rect">
            <a:avLst/>
          </a:prstGeom>
          <a:solidFill>
            <a:srgbClr val="18864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_tradnl" sz="1800"/>
          </a:p>
        </p:txBody>
      </p:sp>
      <p:sp>
        <p:nvSpPr>
          <p:cNvPr id="14352" name="Rectangle 16"/>
          <p:cNvSpPr>
            <a:spLocks noChangeAspect="1" noChangeArrowheads="1"/>
          </p:cNvSpPr>
          <p:nvPr/>
        </p:nvSpPr>
        <p:spPr bwMode="auto">
          <a:xfrm>
            <a:off x="11087100" y="6524625"/>
            <a:ext cx="196851" cy="147638"/>
          </a:xfrm>
          <a:prstGeom prst="rect">
            <a:avLst/>
          </a:prstGeom>
          <a:solidFill>
            <a:srgbClr val="F8D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_tradnl" sz="1800">
              <a:solidFill>
                <a:srgbClr val="18864A"/>
              </a:solidFill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11279717" y="6669088"/>
            <a:ext cx="12192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_tradnl" sz="1800"/>
          </a:p>
        </p:txBody>
      </p:sp>
      <p:sp>
        <p:nvSpPr>
          <p:cNvPr id="14360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13484" y="6524625"/>
            <a:ext cx="57573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100" b="0"/>
            </a:lvl1pPr>
          </a:lstStyle>
          <a:p>
            <a:pPr>
              <a:defRPr/>
            </a:pPr>
            <a:fld id="{47B44D88-C2CF-40D0-BA8C-17204C6774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431800" y="6550223"/>
            <a:ext cx="16706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err="1">
                <a:solidFill>
                  <a:srgbClr val="18864A"/>
                </a:solidFill>
              </a:rPr>
              <a:t>Confidential</a:t>
            </a:r>
            <a:r>
              <a:rPr lang="es-ES" sz="1050" dirty="0">
                <a:solidFill>
                  <a:srgbClr val="18864A"/>
                </a:solidFill>
              </a:rPr>
              <a:t> </a:t>
            </a:r>
            <a:r>
              <a:rPr lang="es-ES" sz="1050" dirty="0" err="1">
                <a:solidFill>
                  <a:srgbClr val="18864A"/>
                </a:solidFill>
              </a:rPr>
              <a:t>information</a:t>
            </a:r>
            <a:endParaRPr lang="es-ES" sz="1050" dirty="0">
              <a:solidFill>
                <a:srgbClr val="18864A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1" y="327126"/>
            <a:ext cx="11521017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cambiar el estilo de título	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48" y="164444"/>
            <a:ext cx="2960417" cy="5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0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474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53474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534741"/>
          </a:solidFill>
          <a:latin typeface="+mn-lt"/>
        </a:defRPr>
      </a:lvl2pPr>
      <a:lvl3pPr marL="12287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534741"/>
          </a:solidFill>
          <a:latin typeface="+mn-lt"/>
        </a:defRPr>
      </a:lvl3pPr>
      <a:lvl4pPr marL="1636713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53474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53474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ceholdings.com/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0EF28-7EED-AC96-D23E-EC070E0F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157-4AC6-4EE3-BBA2-911E58A9DD6E}" type="slidenum">
              <a:rPr lang="en-US" smtClean="0"/>
              <a:t>1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72960F-F327-D8AB-6482-BE1D7B6F448E}"/>
              </a:ext>
            </a:extLst>
          </p:cNvPr>
          <p:cNvSpPr txBox="1"/>
          <p:nvPr/>
        </p:nvSpPr>
        <p:spPr>
          <a:xfrm>
            <a:off x="891540" y="2410562"/>
            <a:ext cx="66205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chemeClr val="accent1">
                    <a:lumMod val="75000"/>
                  </a:schemeClr>
                </a:solidFill>
                <a:latin typeface="Scandia" panose="020B0603050000020004" pitchFamily="34" charset="77"/>
                <a:cs typeface="Arial"/>
                <a:sym typeface="Arial"/>
              </a:rPr>
              <a:t>JORNADA TÉCNICA CAMELINA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Scandia" panose="020B0603050000020004" pitchFamily="34" charset="77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A759E7-A8FB-0FAD-A0F4-EE22C054E9DD}"/>
              </a:ext>
            </a:extLst>
          </p:cNvPr>
          <p:cNvGrpSpPr/>
          <p:nvPr/>
        </p:nvGrpSpPr>
        <p:grpSpPr>
          <a:xfrm>
            <a:off x="7713295" y="0"/>
            <a:ext cx="3327806" cy="6858000"/>
            <a:chOff x="7607808" y="0"/>
            <a:chExt cx="3327806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FD40CE-8590-6400-B1D7-067DD0EAC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7808" y="0"/>
              <a:ext cx="1524000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288809-1B30-DA3F-58E1-FF829AAF2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31808" y="0"/>
              <a:ext cx="1803806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7E1B40C-40BB-C0BF-1A43-5BC4D42994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50" y="419100"/>
            <a:ext cx="5672251" cy="1523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782831-8541-5538-E5A8-0A7505039FEF}"/>
              </a:ext>
            </a:extLst>
          </p:cNvPr>
          <p:cNvSpPr txBox="1"/>
          <p:nvPr/>
        </p:nvSpPr>
        <p:spPr>
          <a:xfrm>
            <a:off x="1036875" y="5464349"/>
            <a:ext cx="289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0" i="0" dirty="0" err="1">
                <a:solidFill>
                  <a:srgbClr val="001D35"/>
                </a:solidFill>
                <a:effectLst/>
                <a:latin typeface="Google Sans"/>
              </a:rPr>
              <a:t>Argecilla</a:t>
            </a:r>
            <a:r>
              <a:rPr lang="es-ES" sz="2400" dirty="0">
                <a:solidFill>
                  <a:srgbClr val="001D35"/>
                </a:solidFill>
                <a:latin typeface="Google Sans"/>
              </a:rPr>
              <a:t>, </a:t>
            </a:r>
            <a:r>
              <a:rPr lang="es-ES" sz="2400" b="0" i="0" dirty="0">
                <a:solidFill>
                  <a:srgbClr val="001D35"/>
                </a:solidFill>
                <a:effectLst/>
                <a:latin typeface="Google Sans"/>
              </a:rPr>
              <a:t>Guadalajara</a:t>
            </a:r>
            <a:endParaRPr lang="en-US" sz="2400" dirty="0">
              <a:solidFill>
                <a:srgbClr val="17864A"/>
              </a:solidFill>
              <a:highlight>
                <a:srgbClr val="FFFF00"/>
              </a:highlight>
              <a:latin typeface="Scandia" panose="020B06030500000200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0D92B-E91E-24B1-154D-A940142483FA}"/>
              </a:ext>
            </a:extLst>
          </p:cNvPr>
          <p:cNvSpPr txBox="1"/>
          <p:nvPr/>
        </p:nvSpPr>
        <p:spPr>
          <a:xfrm>
            <a:off x="1049583" y="5929118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candia" panose="020B0603050000020004" pitchFamily="34" charset="77"/>
              </a:rPr>
              <a:t>07/05/2025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60955-CDE2-F2A4-E8F7-0BD181C779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81502" y="2527098"/>
            <a:ext cx="6858002" cy="180380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E343ECB-860F-8538-6767-E5E070C85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705" y="4267908"/>
            <a:ext cx="2561590" cy="256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53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>
            <a:spLocks noGrp="1"/>
          </p:cNvSpPr>
          <p:nvPr>
            <p:ph type="body" idx="4294967295"/>
          </p:nvPr>
        </p:nvSpPr>
        <p:spPr>
          <a:xfrm>
            <a:off x="4213226" y="1197777"/>
            <a:ext cx="3765550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/>
          </a:bodyPr>
          <a:lstStyle/>
          <a:p>
            <a:pPr marL="0" indent="0" algn="ctr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ea typeface="Arial"/>
                <a:cs typeface="Arial"/>
                <a:sym typeface="Arial"/>
              </a:rPr>
              <a:t>Cosecha</a:t>
            </a:r>
          </a:p>
        </p:txBody>
      </p:sp>
      <p:pic>
        <p:nvPicPr>
          <p:cNvPr id="5" name="Picture 2" descr="C:\Users\Javier\Dropbox\2.Proyectos\6.FASE VI. 2014-2015\2.Proveedores\1.Agrícolas\0.Agricultores\AG-379 Jorge Cañizares (Villanueva de Alcardete,TO)\20150529 Maduración (Agricultor)\100_8380.JPG">
            <a:extLst>
              <a:ext uri="{FF2B5EF4-FFF2-40B4-BE49-F238E27FC236}">
                <a16:creationId xmlns:a16="http://schemas.microsoft.com/office/drawing/2014/main" id="{676E237C-5B45-07C3-87A2-8551751F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7012" y="1744408"/>
            <a:ext cx="4916682" cy="362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60E90E-0B8E-964F-BB8B-8E025B5BD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195" y="1744408"/>
            <a:ext cx="4834794" cy="3626096"/>
          </a:xfrm>
          <a:prstGeom prst="rect">
            <a:avLst/>
          </a:prstGeom>
        </p:spPr>
      </p:pic>
      <p:sp>
        <p:nvSpPr>
          <p:cNvPr id="7" name="2 Rectángulo">
            <a:extLst>
              <a:ext uri="{FF2B5EF4-FFF2-40B4-BE49-F238E27FC236}">
                <a16:creationId xmlns:a16="http://schemas.microsoft.com/office/drawing/2014/main" id="{689F2D74-3179-48E2-A368-7FFC88624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148" y="5571458"/>
            <a:ext cx="8919704" cy="666977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7800" indent="-1651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8467" indent="0" algn="ctr" eaLnBrk="1" hangingPunct="1"/>
            <a:r>
              <a:rPr lang="es-ES" altLang="es-ES" sz="1867" dirty="0">
                <a:latin typeface="+mn-lt"/>
              </a:rPr>
              <a:t>Se cosecha cuando la vaina cambia de color verde a color amarillo cremoso (Humedad del grano &lt; 7%).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70E4EB97-E2B3-7015-BD55-CC841BD3B7E6}"/>
              </a:ext>
            </a:extLst>
          </p:cNvPr>
          <p:cNvSpPr txBox="1">
            <a:spLocks/>
          </p:cNvSpPr>
          <p:nvPr/>
        </p:nvSpPr>
        <p:spPr>
          <a:xfrm>
            <a:off x="691530" y="374046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El </a:t>
            </a:r>
            <a:r>
              <a:rPr lang="en-US" dirty="0" err="1"/>
              <a:t>cultivo</a:t>
            </a:r>
            <a:r>
              <a:rPr lang="en-US" dirty="0"/>
              <a:t> de camelina: </a:t>
            </a:r>
            <a:r>
              <a:rPr lang="en-US" dirty="0" err="1"/>
              <a:t>Fases</a:t>
            </a:r>
            <a:r>
              <a:rPr lang="en-US" dirty="0"/>
              <a:t> </a:t>
            </a:r>
            <a:r>
              <a:rPr lang="en-US" dirty="0" err="1"/>
              <a:t>fenológicas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9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>
          <a:extLst>
            <a:ext uri="{FF2B5EF4-FFF2-40B4-BE49-F238E27FC236}">
              <a16:creationId xmlns:a16="http://schemas.microsoft.com/office/drawing/2014/main" id="{B00C8057-A2F5-2F99-B4FE-A0449E91C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>
            <a:extLst>
              <a:ext uri="{FF2B5EF4-FFF2-40B4-BE49-F238E27FC236}">
                <a16:creationId xmlns:a16="http://schemas.microsoft.com/office/drawing/2014/main" id="{66F1BB4C-91FD-4F08-6215-F1ABB7604B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13226" y="1197777"/>
            <a:ext cx="3765550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ea typeface="Arial"/>
                <a:cs typeface="Arial"/>
                <a:sym typeface="Arial"/>
              </a:rPr>
              <a:t>Adaptación a distintos terrenos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D74518ED-36AB-688A-8D59-66AD9E53AF93}"/>
              </a:ext>
            </a:extLst>
          </p:cNvPr>
          <p:cNvSpPr txBox="1">
            <a:spLocks/>
          </p:cNvSpPr>
          <p:nvPr/>
        </p:nvSpPr>
        <p:spPr>
          <a:xfrm>
            <a:off x="691530" y="374046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El </a:t>
            </a:r>
            <a:r>
              <a:rPr lang="en-US" dirty="0" err="1"/>
              <a:t>cultivo</a:t>
            </a:r>
            <a:r>
              <a:rPr lang="en-US" dirty="0"/>
              <a:t> de camelina: </a:t>
            </a:r>
            <a:r>
              <a:rPr lang="en-US" dirty="0" err="1"/>
              <a:t>Selección</a:t>
            </a:r>
            <a:r>
              <a:rPr lang="en-US" dirty="0"/>
              <a:t> de </a:t>
            </a:r>
            <a:r>
              <a:rPr lang="en-US" dirty="0" err="1"/>
              <a:t>parcelas</a:t>
            </a:r>
            <a:endParaRPr lang="en-US" dirty="0"/>
          </a:p>
        </p:txBody>
      </p:sp>
      <p:pic>
        <p:nvPicPr>
          <p:cNvPr id="16" name="Picture 18" descr="C:\Users\Anibal\Pictures\BlackBerry\IMG-20120228-00036.jpg">
            <a:extLst>
              <a:ext uri="{FF2B5EF4-FFF2-40B4-BE49-F238E27FC236}">
                <a16:creationId xmlns:a16="http://schemas.microsoft.com/office/drawing/2014/main" id="{F9CA412B-EEEB-D375-70A5-4E5B043E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43" y="1327113"/>
            <a:ext cx="3277686" cy="245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 descr="Un conjunto de árboles&#10;&#10;Descripción generada automáticamente con confianza baja">
            <a:extLst>
              <a:ext uri="{FF2B5EF4-FFF2-40B4-BE49-F238E27FC236}">
                <a16:creationId xmlns:a16="http://schemas.microsoft.com/office/drawing/2014/main" id="{65B87942-3D55-9715-C9C5-7CEC1CA6E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78" y="4019935"/>
            <a:ext cx="3285358" cy="2464019"/>
          </a:xfrm>
          <a:prstGeom prst="rect">
            <a:avLst/>
          </a:prstGeom>
        </p:spPr>
      </p:pic>
      <p:pic>
        <p:nvPicPr>
          <p:cNvPr id="18" name="Imagen 17" descr="Un campo de tierra&#10;&#10;Descripción generada automáticamente">
            <a:extLst>
              <a:ext uri="{FF2B5EF4-FFF2-40B4-BE49-F238E27FC236}">
                <a16:creationId xmlns:a16="http://schemas.microsoft.com/office/drawing/2014/main" id="{B4073AEB-7117-6C45-2DB9-A0B3D5F48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85" y="1327113"/>
            <a:ext cx="3282944" cy="2462208"/>
          </a:xfrm>
          <a:prstGeom prst="rect">
            <a:avLst/>
          </a:prstGeom>
        </p:spPr>
      </p:pic>
      <p:pic>
        <p:nvPicPr>
          <p:cNvPr id="19" name="Imagen 18" descr="Vista de una roca&#10;&#10;Descripción generada automáticamente con confianza media">
            <a:extLst>
              <a:ext uri="{FF2B5EF4-FFF2-40B4-BE49-F238E27FC236}">
                <a16:creationId xmlns:a16="http://schemas.microsoft.com/office/drawing/2014/main" id="{8CE0302E-3FB7-DB70-4ACB-FECCAA7E8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86" y="1804124"/>
            <a:ext cx="3171628" cy="422883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19C9F64-CA76-8603-8D8F-2C3794C6C2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963" b="6801"/>
          <a:stretch/>
        </p:blipFill>
        <p:spPr>
          <a:xfrm>
            <a:off x="849529" y="4013733"/>
            <a:ext cx="3280100" cy="247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09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E3AB0-4894-F221-EA53-A1306CB25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E47E47-160D-90E6-9058-772FB0C3354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9431" y="1137442"/>
            <a:ext cx="5157788" cy="82391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Pase de rulo:</a:t>
            </a:r>
            <a:endParaRPr lang="en-GB" sz="2267" b="1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2C1D945-6936-4C14-9D8D-65A35DF93E9B}"/>
              </a:ext>
            </a:extLst>
          </p:cNvPr>
          <p:cNvSpPr txBox="1"/>
          <p:nvPr/>
        </p:nvSpPr>
        <p:spPr>
          <a:xfrm>
            <a:off x="746760" y="1602702"/>
            <a:ext cx="7998406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Pase de rulo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Recomendado en parcelas con pedregosidad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Pre-germinación</a:t>
            </a: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NO.</a:t>
            </a:r>
            <a:r>
              <a:rPr kumimoji="0" lang="es-ES" alt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Peligro de enterrar semillas en profundidad</a:t>
            </a: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Pasar rulo en roseta y nunca cuando haya elongado.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C63A0D95-AC46-1BE7-FDBE-F0C85F5A9F78}"/>
              </a:ext>
            </a:extLst>
          </p:cNvPr>
          <p:cNvSpPr txBox="1">
            <a:spLocks/>
          </p:cNvSpPr>
          <p:nvPr/>
        </p:nvSpPr>
        <p:spPr>
          <a:xfrm>
            <a:off x="691530" y="378339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El </a:t>
            </a:r>
            <a:r>
              <a:rPr lang="en-US" dirty="0" err="1"/>
              <a:t>cultivo</a:t>
            </a:r>
            <a:r>
              <a:rPr lang="en-US" dirty="0"/>
              <a:t> de camelina: </a:t>
            </a:r>
            <a:r>
              <a:rPr lang="en-US" dirty="0" err="1"/>
              <a:t>Labores</a:t>
            </a:r>
            <a:endParaRPr lang="en-US" dirty="0"/>
          </a:p>
        </p:txBody>
      </p:sp>
      <p:pic>
        <p:nvPicPr>
          <p:cNvPr id="6" name="Picture 2" descr="C:\Users\Anibal\Desktop\Baja calidad\la foto9.JPG">
            <a:extLst>
              <a:ext uri="{FF2B5EF4-FFF2-40B4-BE49-F238E27FC236}">
                <a16:creationId xmlns:a16="http://schemas.microsoft.com/office/drawing/2014/main" id="{AA27E4D6-AE9C-2C04-D528-499AE137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056" y="2094333"/>
            <a:ext cx="3355329" cy="449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Una máquina de construcción&#10;&#10;El contenido generado por IA puede ser incorrecto.">
            <a:extLst>
              <a:ext uri="{FF2B5EF4-FFF2-40B4-BE49-F238E27FC236}">
                <a16:creationId xmlns:a16="http://schemas.microsoft.com/office/drawing/2014/main" id="{A1AC1E56-CD05-3FDD-C3F4-06A6CE3D5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72"/>
          <a:stretch/>
        </p:blipFill>
        <p:spPr>
          <a:xfrm>
            <a:off x="2464827" y="3225901"/>
            <a:ext cx="4562271" cy="336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51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7D7654D-B6B0-1802-A6F4-7432AA5D4FD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62295" y="1023953"/>
            <a:ext cx="2011363" cy="4699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Fertilización</a:t>
            </a:r>
            <a:r>
              <a:rPr lang="es-ES" sz="2267" dirty="0">
                <a:solidFill>
                  <a:srgbClr val="12A19A"/>
                </a:solidFill>
                <a:latin typeface="Arial"/>
                <a:cs typeface="Arial"/>
              </a:rPr>
              <a:t> </a:t>
            </a:r>
            <a:endParaRPr lang="en-GB" sz="2267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82816F5-05E6-D95B-E35A-D8BF8D7387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437" y="1437008"/>
            <a:ext cx="6359525" cy="36845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76204" indent="0">
              <a:spcAft>
                <a:spcPts val="800"/>
              </a:spcAft>
              <a:buNone/>
            </a:pPr>
            <a:r>
              <a:rPr lang="da-DK" sz="2133" dirty="0"/>
              <a:t>Para rangos de 1000-1500 kg/ha: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da-DK" sz="2133" b="1" dirty="0">
                <a:latin typeface="Arial"/>
                <a:cs typeface="Arial"/>
              </a:rPr>
              <a:t>N: </a:t>
            </a:r>
            <a:r>
              <a:rPr lang="da-DK" sz="2133" dirty="0">
                <a:latin typeface="Arial"/>
                <a:cs typeface="Arial"/>
              </a:rPr>
              <a:t>60-80 ud 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da-DK" sz="2133" b="1" dirty="0">
                <a:latin typeface="Arial"/>
                <a:cs typeface="Arial"/>
              </a:rPr>
              <a:t>P:</a:t>
            </a:r>
            <a:r>
              <a:rPr lang="da-DK" sz="2133" dirty="0">
                <a:latin typeface="Arial"/>
                <a:cs typeface="Arial"/>
              </a:rPr>
              <a:t>  30-40 ud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da-DK" sz="2133" b="1" dirty="0">
                <a:latin typeface="Arial"/>
                <a:cs typeface="Arial"/>
              </a:rPr>
              <a:t>K: </a:t>
            </a:r>
            <a:r>
              <a:rPr lang="da-DK" sz="2133" dirty="0">
                <a:latin typeface="Arial"/>
                <a:cs typeface="Arial"/>
              </a:rPr>
              <a:t>40-50 ud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da-DK" sz="2133" b="1" dirty="0">
                <a:latin typeface="Arial"/>
                <a:cs typeface="Arial"/>
              </a:rPr>
              <a:t>S:</a:t>
            </a:r>
            <a:r>
              <a:rPr lang="da-DK" sz="2133" dirty="0">
                <a:latin typeface="Arial"/>
                <a:cs typeface="Arial"/>
              </a:rPr>
              <a:t> 12 ud</a:t>
            </a:r>
          </a:p>
          <a:p>
            <a:pPr marL="76204" indent="0">
              <a:buNone/>
            </a:pPr>
            <a:r>
              <a:rPr lang="es-ES" sz="2133" b="1" dirty="0">
                <a:solidFill>
                  <a:srgbClr val="595959"/>
                </a:solidFill>
                <a:cs typeface="Arial" charset="0"/>
              </a:rPr>
              <a:t>OBJETIVO:</a:t>
            </a:r>
            <a:r>
              <a:rPr lang="es-ES" sz="2133" dirty="0">
                <a:solidFill>
                  <a:srgbClr val="595959"/>
                </a:solidFill>
                <a:cs typeface="Arial" charset="0"/>
              </a:rPr>
              <a:t> restitución de los nutrientes</a:t>
            </a:r>
            <a:r>
              <a:rPr lang="es-ES" sz="2133" dirty="0">
                <a:cs typeface="Arial" charset="0"/>
              </a:rPr>
              <a:t>.</a:t>
            </a:r>
          </a:p>
          <a:p>
            <a:pPr marL="76204" indent="0">
              <a:buNone/>
            </a:pPr>
            <a:endParaRPr lang="da-DK" sz="2133" dirty="0"/>
          </a:p>
          <a:p>
            <a:endParaRPr lang="en-GB" sz="2667" dirty="0"/>
          </a:p>
        </p:txBody>
      </p:sp>
      <p:sp>
        <p:nvSpPr>
          <p:cNvPr id="47" name="Marcador de texto 2">
            <a:extLst>
              <a:ext uri="{FF2B5EF4-FFF2-40B4-BE49-F238E27FC236}">
                <a16:creationId xmlns:a16="http://schemas.microsoft.com/office/drawing/2014/main" id="{98BE5C6E-FA5D-24EE-D978-ABC77F23716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554080" y="1023953"/>
            <a:ext cx="5157787" cy="53181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Herbicidas</a:t>
            </a:r>
            <a:endParaRPr lang="en-GB" sz="2267" b="1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5997476C-2EA7-C35F-07BE-2D5CCB4A7189}"/>
              </a:ext>
            </a:extLst>
          </p:cNvPr>
          <p:cNvCxnSpPr>
            <a:cxnSpLocks/>
          </p:cNvCxnSpPr>
          <p:nvPr/>
        </p:nvCxnSpPr>
        <p:spPr>
          <a:xfrm>
            <a:off x="2933829" y="2036809"/>
            <a:ext cx="9183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B8355C6-FA87-DAA1-7AE6-3E1ACF7A4EDB}"/>
              </a:ext>
            </a:extLst>
          </p:cNvPr>
          <p:cNvSpPr txBox="1"/>
          <p:nvPr/>
        </p:nvSpPr>
        <p:spPr>
          <a:xfrm>
            <a:off x="3852153" y="1850869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cs typeface="Arial" charset="0"/>
              </a:rPr>
              <a:t>Abonado de fondo </a:t>
            </a:r>
            <a:endParaRPr lang="es-ES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755ECBF-50C6-8055-99AF-F1F0530C6CF1}"/>
              </a:ext>
            </a:extLst>
          </p:cNvPr>
          <p:cNvSpPr txBox="1"/>
          <p:nvPr/>
        </p:nvSpPr>
        <p:spPr>
          <a:xfrm>
            <a:off x="3125010" y="1748617"/>
            <a:ext cx="727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595959"/>
                </a:solidFill>
                <a:cs typeface="Arial" charset="0"/>
              </a:rPr>
              <a:t>30%</a:t>
            </a:r>
            <a:endParaRPr lang="es-ES" sz="1400" dirty="0"/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E81EC0CC-8195-75D2-65E7-5029E32A549B}"/>
              </a:ext>
            </a:extLst>
          </p:cNvPr>
          <p:cNvCxnSpPr>
            <a:cxnSpLocks/>
          </p:cNvCxnSpPr>
          <p:nvPr/>
        </p:nvCxnSpPr>
        <p:spPr>
          <a:xfrm>
            <a:off x="2933829" y="2045464"/>
            <a:ext cx="918324" cy="678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9384137-6D6F-7326-04AD-85257DDFD9D5}"/>
              </a:ext>
            </a:extLst>
          </p:cNvPr>
          <p:cNvSpPr txBox="1"/>
          <p:nvPr/>
        </p:nvSpPr>
        <p:spPr>
          <a:xfrm>
            <a:off x="3852153" y="2539613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cs typeface="Arial" charset="0"/>
              </a:rPr>
              <a:t>Abonado de cobertera</a:t>
            </a:r>
            <a:endParaRPr lang="es-ES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0D66DE5-5F91-F7DB-E2E4-E96A8BA86FF0}"/>
              </a:ext>
            </a:extLst>
          </p:cNvPr>
          <p:cNvSpPr txBox="1"/>
          <p:nvPr/>
        </p:nvSpPr>
        <p:spPr>
          <a:xfrm>
            <a:off x="3291057" y="2522541"/>
            <a:ext cx="727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595959"/>
                </a:solidFill>
                <a:cs typeface="Arial" charset="0"/>
              </a:rPr>
              <a:t>70%</a:t>
            </a:r>
            <a:endParaRPr lang="es-ES" sz="1400" dirty="0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1DCD0070-8BC1-4D72-3730-060802EFAB2B}"/>
              </a:ext>
            </a:extLst>
          </p:cNvPr>
          <p:cNvCxnSpPr>
            <a:cxnSpLocks/>
          </p:cNvCxnSpPr>
          <p:nvPr/>
        </p:nvCxnSpPr>
        <p:spPr>
          <a:xfrm flipV="1">
            <a:off x="2940184" y="2053882"/>
            <a:ext cx="846956" cy="390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4035E484-B82C-4E71-E4F2-44B4E87B7675}"/>
              </a:ext>
            </a:extLst>
          </p:cNvPr>
          <p:cNvCxnSpPr>
            <a:cxnSpLocks/>
          </p:cNvCxnSpPr>
          <p:nvPr/>
        </p:nvCxnSpPr>
        <p:spPr>
          <a:xfrm flipV="1">
            <a:off x="2946539" y="2064812"/>
            <a:ext cx="840601" cy="7655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12 CuadroTexto">
            <a:extLst>
              <a:ext uri="{FF2B5EF4-FFF2-40B4-BE49-F238E27FC236}">
                <a16:creationId xmlns:a16="http://schemas.microsoft.com/office/drawing/2014/main" id="{B41B2146-ED83-D965-C7E1-B8BAF1A18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86" y="4574831"/>
            <a:ext cx="10996331" cy="161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1600"/>
              </a:spcAft>
              <a:defRPr/>
            </a:pPr>
            <a:r>
              <a:rPr lang="es-ES" altLang="es-ES" sz="1867" b="1" dirty="0">
                <a:latin typeface="+mn-lt"/>
                <a:cs typeface="Arial" charset="0"/>
              </a:rPr>
              <a:t>En España no ha habido problemas graves con insectos, enfermedades y la fauna</a:t>
            </a:r>
            <a:endParaRPr lang="es-ES" altLang="es-ES" sz="1600" dirty="0">
              <a:latin typeface="+mn-lt"/>
              <a:cs typeface="Arial" charset="0"/>
            </a:endParaRPr>
          </a:p>
          <a:p>
            <a:pPr marL="448756" indent="-304815" algn="just" eaLnBrk="1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  <a:buFont typeface="Arial"/>
              <a:buChar char="•"/>
              <a:defRPr/>
            </a:pPr>
            <a:r>
              <a:rPr lang="es-ES" altLang="es-ES" sz="1867" b="1" dirty="0">
                <a:latin typeface="Arial"/>
                <a:ea typeface="Calibri"/>
                <a:sym typeface="Calibri"/>
              </a:rPr>
              <a:t>Insectos: </a:t>
            </a:r>
            <a:r>
              <a:rPr lang="es-ES" altLang="es-ES" sz="1867" dirty="0">
                <a:latin typeface="Arial"/>
                <a:ea typeface="Calibri"/>
                <a:sym typeface="Calibri"/>
              </a:rPr>
              <a:t>Escarabajillos en roseta y hormigas en maduración con daños insignificantes.</a:t>
            </a:r>
          </a:p>
          <a:p>
            <a:pPr marL="448756" indent="-304815" algn="just" eaLnBrk="1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  <a:buFont typeface="Arial"/>
              <a:buChar char="•"/>
              <a:defRPr/>
            </a:pPr>
            <a:r>
              <a:rPr lang="es-ES" altLang="es-ES" sz="1867" b="1" dirty="0">
                <a:latin typeface="Arial"/>
                <a:ea typeface="Calibri"/>
                <a:sym typeface="Calibri"/>
              </a:rPr>
              <a:t>Enfermedades</a:t>
            </a:r>
            <a:r>
              <a:rPr lang="es-ES" altLang="es-ES" sz="1867" dirty="0">
                <a:latin typeface="Arial"/>
                <a:ea typeface="Calibri"/>
                <a:sym typeface="Calibri"/>
              </a:rPr>
              <a:t>: Mildiu y </a:t>
            </a:r>
            <a:r>
              <a:rPr lang="es-ES" altLang="es-ES" sz="1867" dirty="0" err="1">
                <a:latin typeface="Arial"/>
                <a:ea typeface="Calibri"/>
                <a:sym typeface="Calibri"/>
              </a:rPr>
              <a:t>Phytoplasma</a:t>
            </a:r>
            <a:r>
              <a:rPr lang="es-ES" altLang="es-ES" sz="1867" dirty="0">
                <a:latin typeface="Arial"/>
                <a:ea typeface="Calibri"/>
                <a:sym typeface="Calibri"/>
              </a:rPr>
              <a:t> </a:t>
            </a:r>
            <a:r>
              <a:rPr lang="es-ES" altLang="es-ES" sz="1867" dirty="0" err="1">
                <a:latin typeface="Arial"/>
                <a:ea typeface="Calibri"/>
                <a:sym typeface="Calibri"/>
              </a:rPr>
              <a:t>Asteris</a:t>
            </a:r>
            <a:r>
              <a:rPr lang="es-ES" altLang="es-ES" sz="1867" dirty="0">
                <a:latin typeface="Arial"/>
                <a:ea typeface="Calibri"/>
                <a:sym typeface="Calibri"/>
              </a:rPr>
              <a:t>. Los umbrales de daño no justifican el tratamiento.</a:t>
            </a:r>
          </a:p>
          <a:p>
            <a:pPr marL="448756" indent="-304815" algn="just" eaLnBrk="1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  <a:buFont typeface="Arial"/>
              <a:buChar char="•"/>
              <a:defRPr/>
            </a:pPr>
            <a:r>
              <a:rPr lang="es-ES" altLang="es-ES" sz="1867" b="1" dirty="0">
                <a:latin typeface="Arial"/>
                <a:ea typeface="Calibri"/>
                <a:sym typeface="Calibri"/>
              </a:rPr>
              <a:t>Fauna</a:t>
            </a:r>
            <a:r>
              <a:rPr lang="es-ES" altLang="es-ES" sz="1867" dirty="0">
                <a:latin typeface="Arial"/>
                <a:ea typeface="Calibri"/>
                <a:sym typeface="Calibri"/>
              </a:rPr>
              <a:t>: daños no significativos.</a:t>
            </a:r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BBDEBA06-1A79-1452-94AC-5E8C823A5EB1}"/>
              </a:ext>
            </a:extLst>
          </p:cNvPr>
          <p:cNvSpPr txBox="1">
            <a:spLocks/>
          </p:cNvSpPr>
          <p:nvPr/>
        </p:nvSpPr>
        <p:spPr>
          <a:xfrm>
            <a:off x="835686" y="3942282"/>
            <a:ext cx="5157787" cy="55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3400"/>
            </a:pPr>
            <a:r>
              <a:rPr lang="es-ES" sz="2267" dirty="0">
                <a:solidFill>
                  <a:srgbClr val="12A19A"/>
                </a:solidFill>
                <a:latin typeface="Arial"/>
                <a:cs typeface="Arial"/>
              </a:rPr>
              <a:t>Plagas y enfermedades</a:t>
            </a:r>
            <a:endParaRPr lang="en-GB" sz="2267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9B0C375-98ED-51E2-4B12-2644FEDE63EE}"/>
              </a:ext>
            </a:extLst>
          </p:cNvPr>
          <p:cNvSpPr txBox="1"/>
          <p:nvPr/>
        </p:nvSpPr>
        <p:spPr>
          <a:xfrm>
            <a:off x="6552928" y="1546944"/>
            <a:ext cx="5758067" cy="1346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altLang="es-ES" sz="1800" dirty="0">
                <a:latin typeface="+mn-lt"/>
              </a:rPr>
              <a:t>Productos autorizados: 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  <a:buFont typeface="Arial"/>
              <a:buChar char="•"/>
            </a:pPr>
            <a:r>
              <a:rPr lang="es-ES" altLang="es-ES" sz="1800" b="0" dirty="0" err="1">
                <a:latin typeface="Arial"/>
                <a:cs typeface="Arial"/>
              </a:rPr>
              <a:t>Graminicidas</a:t>
            </a:r>
            <a:r>
              <a:rPr lang="es-ES" altLang="es-ES" sz="1800" b="0" dirty="0">
                <a:latin typeface="Arial"/>
                <a:cs typeface="Arial"/>
              </a:rPr>
              <a:t>: </a:t>
            </a:r>
            <a:r>
              <a:rPr lang="fr-FR" sz="1800" b="0" dirty="0" err="1">
                <a:latin typeface="Arial"/>
                <a:cs typeface="Arial"/>
              </a:rPr>
              <a:t>Cletodim</a:t>
            </a:r>
            <a:r>
              <a:rPr lang="fr-FR" sz="1800" b="0" dirty="0">
                <a:latin typeface="Arial"/>
                <a:cs typeface="Arial"/>
              </a:rPr>
              <a:t> (Centurion plus); </a:t>
            </a:r>
            <a:r>
              <a:rPr lang="fr-FR" sz="1800" b="0" dirty="0" err="1">
                <a:latin typeface="Arial"/>
                <a:cs typeface="Arial"/>
              </a:rPr>
              <a:t>Fluazifop</a:t>
            </a:r>
            <a:r>
              <a:rPr lang="fr-FR" sz="1800" b="0" dirty="0">
                <a:latin typeface="Arial"/>
                <a:cs typeface="Arial"/>
              </a:rPr>
              <a:t>-p-</a:t>
            </a:r>
            <a:r>
              <a:rPr lang="fr-FR" sz="1800" b="0" dirty="0" err="1">
                <a:latin typeface="Arial"/>
                <a:cs typeface="Arial"/>
              </a:rPr>
              <a:t>butil</a:t>
            </a:r>
            <a:r>
              <a:rPr lang="fr-FR" sz="1800" b="0" dirty="0">
                <a:latin typeface="Arial"/>
                <a:cs typeface="Arial"/>
              </a:rPr>
              <a:t> </a:t>
            </a:r>
            <a:r>
              <a:rPr lang="es-ES" sz="1800" b="0" dirty="0">
                <a:latin typeface="Arial"/>
                <a:cs typeface="Arial"/>
              </a:rPr>
              <a:t>(Fusilade Max); </a:t>
            </a:r>
            <a:r>
              <a:rPr lang="es-ES" sz="1800" b="0" dirty="0" err="1">
                <a:latin typeface="Arial"/>
                <a:cs typeface="Arial"/>
              </a:rPr>
              <a:t>Propaquizafop</a:t>
            </a:r>
            <a:r>
              <a:rPr lang="es-ES" sz="1800" b="0" dirty="0">
                <a:latin typeface="Arial"/>
                <a:cs typeface="Arial"/>
              </a:rPr>
              <a:t> (</a:t>
            </a:r>
            <a:r>
              <a:rPr lang="es-ES" sz="1800" b="0" dirty="0" err="1">
                <a:latin typeface="Arial"/>
                <a:cs typeface="Arial"/>
              </a:rPr>
              <a:t>Agil</a:t>
            </a:r>
            <a:r>
              <a:rPr lang="es-ES" sz="1800" b="0" dirty="0">
                <a:latin typeface="Arial"/>
                <a:cs typeface="Arial"/>
              </a:rPr>
              <a:t>)</a:t>
            </a:r>
            <a:endParaRPr lang="es-ES" altLang="es-ES" sz="1800" b="0" dirty="0">
              <a:latin typeface="Arial"/>
              <a:cs typeface="Arial"/>
            </a:endParaRPr>
          </a:p>
        </p:txBody>
      </p:sp>
      <p:pic>
        <p:nvPicPr>
          <p:cNvPr id="54" name="Picture 6">
            <a:extLst>
              <a:ext uri="{FF2B5EF4-FFF2-40B4-BE49-F238E27FC236}">
                <a16:creationId xmlns:a16="http://schemas.microsoft.com/office/drawing/2014/main" id="{0EAC8593-31B5-C990-CE65-AE912E31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767" y="2742432"/>
            <a:ext cx="1783482" cy="178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Fusilade Max, 5 litros, FMC | Nexles España">
            <a:extLst>
              <a:ext uri="{FF2B5EF4-FFF2-40B4-BE49-F238E27FC236}">
                <a16:creationId xmlns:a16="http://schemas.microsoft.com/office/drawing/2014/main" id="{B999524C-C0F9-536E-1006-482D56D25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128" y="2900872"/>
            <a:ext cx="1488998" cy="148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9AF625DC-61B0-AC87-ED35-D4EEA5B30F56}"/>
              </a:ext>
            </a:extLst>
          </p:cNvPr>
          <p:cNvSpPr txBox="1">
            <a:spLocks/>
          </p:cNvSpPr>
          <p:nvPr/>
        </p:nvSpPr>
        <p:spPr>
          <a:xfrm>
            <a:off x="651186" y="251812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El </a:t>
            </a:r>
            <a:r>
              <a:rPr lang="en-US" dirty="0" err="1"/>
              <a:t>cultivo</a:t>
            </a:r>
            <a:r>
              <a:rPr lang="en-US" dirty="0"/>
              <a:t> de camelina: </a:t>
            </a:r>
            <a:r>
              <a:rPr lang="en-US" dirty="0" err="1"/>
              <a:t>Protocolo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6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9D2B5-38FE-E486-57D3-0B6EEB49342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1481" y="914941"/>
            <a:ext cx="1793875" cy="7112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Siembra</a:t>
            </a:r>
            <a:endParaRPr lang="en-GB" sz="2267" b="1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58D6B7-77C0-0720-7D82-9B3558AA887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83659" y="1623506"/>
            <a:ext cx="5157788" cy="36845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es-ES" sz="2133" b="1" dirty="0">
                <a:latin typeface="Arial"/>
                <a:cs typeface="Arial"/>
              </a:rPr>
              <a:t>Densidad de siembra:</a:t>
            </a:r>
            <a:r>
              <a:rPr lang="es-ES" sz="2133" dirty="0">
                <a:latin typeface="Arial"/>
                <a:cs typeface="Arial"/>
              </a:rPr>
              <a:t> 8-10 kg/ha.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es-ES" sz="2133" b="1" dirty="0">
                <a:latin typeface="Arial"/>
                <a:cs typeface="Arial"/>
              </a:rPr>
              <a:t>Prof. de siembra: &lt; 1cm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es-ES" sz="2133" b="1" dirty="0">
                <a:latin typeface="Arial"/>
                <a:cs typeface="Arial"/>
              </a:rPr>
              <a:t>Fecha de siembra: OTOÑO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es-ES" sz="2133" dirty="0">
                <a:latin typeface="Arial"/>
                <a:cs typeface="Arial"/>
              </a:rPr>
              <a:t>Recomendado pase de rulo previo</a:t>
            </a:r>
            <a:endParaRPr lang="en-GB" sz="2133" dirty="0">
              <a:latin typeface="Arial"/>
              <a:cs typeface="Arial"/>
            </a:endParaRP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es-ES" sz="2133" dirty="0">
                <a:latin typeface="Arial"/>
                <a:cs typeface="Arial"/>
              </a:rPr>
              <a:t>Objetivo: Alcanzar 6- hojas/roseta - previo a heladas - PRODUCTIVIDAD 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7D7654D-B6B0-1802-A6F4-7432AA5D4FD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741447" y="917575"/>
            <a:ext cx="2893944" cy="47611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Errores a evitar</a:t>
            </a:r>
            <a:endParaRPr lang="en-GB" sz="2267" b="1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82816F5-05E6-D95B-E35A-D8BF8D7387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741447" y="1498600"/>
            <a:ext cx="6359525" cy="36845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es-ES" sz="2133" dirty="0">
                <a:latin typeface="Arial"/>
                <a:cs typeface="Arial"/>
              </a:rPr>
              <a:t>Sembrar en parcelas con herbicida residuales: </a:t>
            </a:r>
            <a:r>
              <a:rPr lang="es-ES" sz="2133" dirty="0" err="1">
                <a:latin typeface="Arial"/>
                <a:cs typeface="Arial"/>
              </a:rPr>
              <a:t>Sulfonilureas,Imidazolinonas</a:t>
            </a:r>
            <a:r>
              <a:rPr lang="es-ES" sz="2133" dirty="0">
                <a:latin typeface="Arial"/>
                <a:cs typeface="Arial"/>
              </a:rPr>
              <a:t>, 2,4D, </a:t>
            </a:r>
            <a:r>
              <a:rPr lang="es-ES" sz="2133" dirty="0" err="1">
                <a:latin typeface="Arial"/>
                <a:cs typeface="Arial"/>
              </a:rPr>
              <a:t>Dicamba</a:t>
            </a:r>
            <a:r>
              <a:rPr lang="es-ES" sz="2133" dirty="0">
                <a:latin typeface="Arial"/>
                <a:cs typeface="Arial"/>
              </a:rPr>
              <a:t>…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es-ES" sz="2133" dirty="0">
                <a:latin typeface="Arial"/>
                <a:cs typeface="Arial"/>
              </a:rPr>
              <a:t>Sembrar fuera de fecha recomendada.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es-ES" sz="2133" dirty="0">
                <a:latin typeface="Arial"/>
                <a:cs typeface="Arial"/>
              </a:rPr>
              <a:t>Sembrar muy profundo.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es-ES" sz="2133" dirty="0">
                <a:latin typeface="Arial"/>
                <a:cs typeface="Arial"/>
              </a:rPr>
              <a:t>Sembrar en terrenos excesivamente húmedos.</a:t>
            </a:r>
          </a:p>
          <a:p>
            <a:pPr marL="448756" indent="-304815" algn="just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3400"/>
            </a:pPr>
            <a:r>
              <a:rPr lang="es-ES" sz="2133" dirty="0">
                <a:latin typeface="Arial"/>
                <a:cs typeface="Arial"/>
              </a:rPr>
              <a:t>Sembrar en parcelas con excesiva mala hierba.</a:t>
            </a:r>
          </a:p>
          <a:p>
            <a:endParaRPr lang="en-GB" sz="2667" dirty="0"/>
          </a:p>
        </p:txBody>
      </p:sp>
      <p:pic>
        <p:nvPicPr>
          <p:cNvPr id="8" name="Picture 9" descr="C:\Users\Anibal\Dropbox\3.Proyectos\5.FASE V. 2013-2014\10.Seguimiento\Fotos agricultores\AG-215 Alberto Cabeza (Almaluez, SO)\2013_11_27\20131127_121322.jpg">
            <a:extLst>
              <a:ext uri="{FF2B5EF4-FFF2-40B4-BE49-F238E27FC236}">
                <a16:creationId xmlns:a16="http://schemas.microsoft.com/office/drawing/2014/main" id="{CC552F0D-A0DE-0177-4936-A0B80743B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8256" y="4145700"/>
            <a:ext cx="3194860" cy="239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922113C0-2701-BF95-1713-ADFBD2B0BE85}"/>
              </a:ext>
            </a:extLst>
          </p:cNvPr>
          <p:cNvSpPr txBox="1">
            <a:spLocks/>
          </p:cNvSpPr>
          <p:nvPr/>
        </p:nvSpPr>
        <p:spPr>
          <a:xfrm>
            <a:off x="661481" y="265179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El </a:t>
            </a:r>
            <a:r>
              <a:rPr lang="en-US" dirty="0" err="1"/>
              <a:t>cultivo</a:t>
            </a:r>
            <a:r>
              <a:rPr lang="en-US" dirty="0"/>
              <a:t> de camelina: </a:t>
            </a:r>
            <a:r>
              <a:rPr lang="en-US" dirty="0" err="1"/>
              <a:t>Protocolo</a:t>
            </a:r>
            <a:endParaRPr lang="en-US" dirty="0"/>
          </a:p>
        </p:txBody>
      </p:sp>
      <p:pic>
        <p:nvPicPr>
          <p:cNvPr id="9" name="Imagen 8" descr="Un conjunto de árboles&#10;&#10;El contenido generado por IA puede ser incorrecto.">
            <a:extLst>
              <a:ext uri="{FF2B5EF4-FFF2-40B4-BE49-F238E27FC236}">
                <a16:creationId xmlns:a16="http://schemas.microsoft.com/office/drawing/2014/main" id="{D00FAD53-A3A0-4B59-7402-82603AC5F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9289" y="4318483"/>
            <a:ext cx="2733661" cy="2050246"/>
          </a:xfrm>
          <a:prstGeom prst="rect">
            <a:avLst/>
          </a:prstGeom>
        </p:spPr>
      </p:pic>
      <p:pic>
        <p:nvPicPr>
          <p:cNvPr id="14" name="Imagen 13" descr="Un conjunto de árboles&#10;&#10;El contenido generado por IA puede ser incorrecto.">
            <a:extLst>
              <a:ext uri="{FF2B5EF4-FFF2-40B4-BE49-F238E27FC236}">
                <a16:creationId xmlns:a16="http://schemas.microsoft.com/office/drawing/2014/main" id="{97B89E23-E65A-6343-9FC8-22FE58EA8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10021"/>
            <a:ext cx="3194860" cy="23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9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9D2B5-38FE-E486-57D3-0B6EEB49342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9431" y="1137442"/>
            <a:ext cx="5157788" cy="82391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Cosecha</a:t>
            </a:r>
            <a:endParaRPr lang="en-GB" sz="2267" b="1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7CB7064A-B079-E64B-4A9F-095DC2A5248B}"/>
              </a:ext>
            </a:extLst>
          </p:cNvPr>
          <p:cNvGrpSpPr/>
          <p:nvPr/>
        </p:nvGrpSpPr>
        <p:grpSpPr>
          <a:xfrm>
            <a:off x="746760" y="1507453"/>
            <a:ext cx="11611616" cy="2547202"/>
            <a:chOff x="937260" y="2378410"/>
            <a:chExt cx="17417424" cy="3820801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AA7F82F-59B0-D563-149C-88FE824303BB}"/>
                </a:ext>
              </a:extLst>
            </p:cNvPr>
            <p:cNvSpPr txBox="1"/>
            <p:nvPr/>
          </p:nvSpPr>
          <p:spPr>
            <a:xfrm>
              <a:off x="937260" y="2521283"/>
              <a:ext cx="10005060" cy="3677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s-E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Se emplean cosechadoras convencionales</a:t>
              </a:r>
              <a:r>
                <a:rPr lang="es-E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48756" indent="-304815" algn="just">
                <a:lnSpc>
                  <a:spcPct val="90000"/>
                </a:lnSpc>
                <a:spcAft>
                  <a:spcPts val="1000"/>
                </a:spcAft>
                <a:buClr>
                  <a:srgbClr val="FFC000"/>
                </a:buClr>
                <a:buSzPts val="3400"/>
                <a:buFont typeface="Arial"/>
                <a:buChar char="•"/>
                <a:defRPr/>
              </a:pPr>
              <a:r>
                <a:rPr lang="es-ES" sz="20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Regulación distinta a cosecha de cereal. </a:t>
              </a:r>
            </a:p>
            <a:p>
              <a:pPr marL="448756" indent="-304815" algn="just">
                <a:lnSpc>
                  <a:spcPct val="90000"/>
                </a:lnSpc>
                <a:spcAft>
                  <a:spcPts val="1000"/>
                </a:spcAft>
                <a:buClr>
                  <a:srgbClr val="FFC000"/>
                </a:buClr>
                <a:buSzPts val="3400"/>
                <a:buFont typeface="Arial"/>
                <a:buChar char="•"/>
                <a:defRPr/>
              </a:pPr>
              <a:r>
                <a:rPr lang="es-ES_tradnl" sz="20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% de impurezas = 8-20%</a:t>
              </a:r>
            </a:p>
            <a:p>
              <a:pPr marL="448756" indent="-304815" algn="just">
                <a:lnSpc>
                  <a:spcPct val="90000"/>
                </a:lnSpc>
                <a:spcAft>
                  <a:spcPts val="1000"/>
                </a:spcAft>
                <a:buClr>
                  <a:srgbClr val="FFC000"/>
                </a:buClr>
                <a:buSzPts val="3400"/>
                <a:buFont typeface="Arial"/>
                <a:buChar char="•"/>
                <a:defRPr/>
              </a:pPr>
              <a:r>
                <a:rPr lang="es-ES" altLang="es-ES" sz="20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Humedad grano en torno al 8%</a:t>
              </a:r>
              <a:endParaRPr lang="es-ES_tradnl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448756" indent="-304815" algn="just">
                <a:lnSpc>
                  <a:spcPct val="90000"/>
                </a:lnSpc>
                <a:spcAft>
                  <a:spcPts val="1000"/>
                </a:spcAft>
                <a:buClr>
                  <a:srgbClr val="FFC000"/>
                </a:buClr>
                <a:buSzPts val="3400"/>
                <a:buFont typeface="Arial"/>
                <a:buChar char="•"/>
                <a:defRPr/>
              </a:pPr>
              <a:r>
                <a:rPr lang="es-ES_tradnl" sz="20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Producciones medias: Entre 750 y 1.500 Kg/ha </a:t>
              </a:r>
            </a:p>
            <a:p>
              <a:pPr marL="448756" indent="-304815" algn="just">
                <a:lnSpc>
                  <a:spcPct val="90000"/>
                </a:lnSpc>
                <a:spcAft>
                  <a:spcPts val="1000"/>
                </a:spcAft>
                <a:buClr>
                  <a:srgbClr val="FFC000"/>
                </a:buClr>
                <a:buSzPts val="3400"/>
                <a:buFont typeface="Arial"/>
                <a:buChar char="•"/>
                <a:defRPr/>
              </a:pPr>
              <a:r>
                <a:rPr lang="es-ES_tradnl" sz="20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Producción potencial: 2.000 kg/ha</a:t>
              </a:r>
              <a:endParaRPr lang="es-ES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6" name="Abrir llave 15">
              <a:extLst>
                <a:ext uri="{FF2B5EF4-FFF2-40B4-BE49-F238E27FC236}">
                  <a16:creationId xmlns:a16="http://schemas.microsoft.com/office/drawing/2014/main" id="{96C289E2-13ED-C944-C384-A74435689725}"/>
                </a:ext>
              </a:extLst>
            </p:cNvPr>
            <p:cNvSpPr/>
            <p:nvPr/>
          </p:nvSpPr>
          <p:spPr bwMode="auto">
            <a:xfrm>
              <a:off x="8895401" y="2378410"/>
              <a:ext cx="543894" cy="2262506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60960" tIns="30480" rIns="60960" bIns="30480" numCol="1" rtlCol="0" anchor="t" anchorCtr="0" compatLnSpc="1">
              <a:prstTxWarp prst="textNoShape">
                <a:avLst/>
              </a:prstTxWarp>
            </a:bodyPr>
            <a:lstStyle/>
            <a:p>
              <a:pPr marL="228611" indent="-228611" defTabSz="609630" fontAlgn="base">
                <a:spcBef>
                  <a:spcPct val="20000"/>
                </a:spcBef>
                <a:spcAft>
                  <a:spcPct val="0"/>
                </a:spcAft>
              </a:pPr>
              <a:endParaRPr lang="es-ES" sz="1867" b="1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CD6BC1D-EB7D-1D57-92BC-28FB6CD27B81}"/>
                </a:ext>
              </a:extLst>
            </p:cNvPr>
            <p:cNvSpPr txBox="1"/>
            <p:nvPr/>
          </p:nvSpPr>
          <p:spPr>
            <a:xfrm>
              <a:off x="9213513" y="2457233"/>
              <a:ext cx="9141171" cy="2416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8756" indent="-304815" algn="just">
                <a:lnSpc>
                  <a:spcPct val="90000"/>
                </a:lnSpc>
                <a:spcAft>
                  <a:spcPts val="800"/>
                </a:spcAft>
                <a:buClr>
                  <a:srgbClr val="FFC000"/>
                </a:buClr>
                <a:buSzPts val="3400"/>
                <a:buFont typeface="Arial"/>
                <a:buChar char="•"/>
                <a:defRPr/>
              </a:pPr>
              <a:r>
                <a:rPr lang="es-ES" sz="16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Molinete arriba</a:t>
              </a:r>
            </a:p>
            <a:p>
              <a:pPr marL="448756" indent="-304815" algn="just">
                <a:lnSpc>
                  <a:spcPct val="90000"/>
                </a:lnSpc>
                <a:spcAft>
                  <a:spcPts val="800"/>
                </a:spcAft>
                <a:buClr>
                  <a:srgbClr val="FFC000"/>
                </a:buClr>
                <a:buSzPts val="3400"/>
                <a:buFont typeface="Arial"/>
                <a:buChar char="•"/>
                <a:defRPr/>
              </a:pPr>
              <a:r>
                <a:rPr lang="es-ES" sz="16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Distancia entre cilindro y cóncavo menor</a:t>
              </a:r>
            </a:p>
            <a:p>
              <a:pPr marL="448756" indent="-304815" algn="just">
                <a:lnSpc>
                  <a:spcPct val="90000"/>
                </a:lnSpc>
                <a:spcAft>
                  <a:spcPts val="800"/>
                </a:spcAft>
                <a:buClr>
                  <a:srgbClr val="FFC000"/>
                </a:buClr>
                <a:buSzPts val="3400"/>
                <a:buFont typeface="Arial"/>
                <a:buChar char="•"/>
                <a:defRPr/>
              </a:pPr>
              <a:r>
                <a:rPr lang="es-ES" sz="16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Revoluciones de aire bajas, en torno a 700 - 800 rpm </a:t>
              </a:r>
            </a:p>
            <a:p>
              <a:pPr marL="448756" indent="-304815" algn="just">
                <a:lnSpc>
                  <a:spcPct val="90000"/>
                </a:lnSpc>
                <a:spcAft>
                  <a:spcPts val="800"/>
                </a:spcAft>
                <a:buClr>
                  <a:srgbClr val="FFC000"/>
                </a:buClr>
                <a:buSzPts val="3400"/>
                <a:buFont typeface="Arial"/>
                <a:buChar char="•"/>
                <a:defRPr/>
              </a:pPr>
              <a:r>
                <a:rPr lang="es-ES" sz="16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Cribas cerradas</a:t>
              </a:r>
            </a:p>
            <a:p>
              <a:pPr marL="448756" indent="-304815" algn="just">
                <a:lnSpc>
                  <a:spcPct val="90000"/>
                </a:lnSpc>
                <a:spcAft>
                  <a:spcPts val="800"/>
                </a:spcAft>
                <a:buClr>
                  <a:srgbClr val="FFC000"/>
                </a:buClr>
                <a:buSzPts val="3400"/>
                <a:buFont typeface="Arial"/>
                <a:buChar char="•"/>
                <a:defRPr/>
              </a:pPr>
              <a:r>
                <a:rPr lang="es-ES" sz="16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Menor velocidad de avance</a:t>
              </a:r>
            </a:p>
          </p:txBody>
        </p:sp>
      </p:grpSp>
      <p:pic>
        <p:nvPicPr>
          <p:cNvPr id="18" name="Picture 2" descr="C:\Users\Anibal\Dropbox\Fotos\Potenciales fotos oficina marketing etc\Otros\IMG_0649.JPG">
            <a:extLst>
              <a:ext uri="{FF2B5EF4-FFF2-40B4-BE49-F238E27FC236}">
                <a16:creationId xmlns:a16="http://schemas.microsoft.com/office/drawing/2014/main" id="{1FE0ACD8-D4F1-4637-EA30-F7EBFCBA7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5389" y="2657231"/>
            <a:ext cx="2249655" cy="328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4453258F-56F8-8DC7-1AE6-3A04F4E15624}"/>
              </a:ext>
            </a:extLst>
          </p:cNvPr>
          <p:cNvSpPr txBox="1"/>
          <p:nvPr/>
        </p:nvSpPr>
        <p:spPr>
          <a:xfrm>
            <a:off x="2451670" y="6217243"/>
            <a:ext cx="7288660" cy="379656"/>
          </a:xfrm>
          <a:prstGeom prst="rect">
            <a:avLst/>
          </a:prstGeom>
          <a:noFill/>
          <a:ln w="28575"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67" b="1" dirty="0">
                <a:latin typeface="Arial" panose="020B0604020202020204" pitchFamily="34" charset="0"/>
                <a:cs typeface="Arial" panose="020B0604020202020204" pitchFamily="34" charset="0"/>
              </a:rPr>
              <a:t>Fecha de cosecha aproximada:</a:t>
            </a:r>
            <a:r>
              <a:rPr lang="es-ES" sz="1867" dirty="0">
                <a:latin typeface="Arial" panose="020B0604020202020204" pitchFamily="34" charset="0"/>
                <a:cs typeface="Arial" panose="020B0604020202020204" pitchFamily="34" charset="0"/>
              </a:rPr>
              <a:t> 1-2 semanas antes que el cereal.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6A3728A8-6288-A6FF-4F3A-35890820AB92}"/>
              </a:ext>
            </a:extLst>
          </p:cNvPr>
          <p:cNvSpPr txBox="1">
            <a:spLocks/>
          </p:cNvSpPr>
          <p:nvPr/>
        </p:nvSpPr>
        <p:spPr>
          <a:xfrm>
            <a:off x="691530" y="378339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El </a:t>
            </a:r>
            <a:r>
              <a:rPr lang="en-US" dirty="0" err="1"/>
              <a:t>cultivo</a:t>
            </a:r>
            <a:r>
              <a:rPr lang="en-US" dirty="0"/>
              <a:t> de camelina: </a:t>
            </a:r>
            <a:r>
              <a:rPr lang="en-US" dirty="0" err="1"/>
              <a:t>Protocolo</a:t>
            </a:r>
            <a:endParaRPr lang="en-US" dirty="0"/>
          </a:p>
        </p:txBody>
      </p:sp>
      <p:pic>
        <p:nvPicPr>
          <p:cNvPr id="5" name="Imagen 4" descr="Imagen que contiene pasto, exterior, máquina, objeto&#10;&#10;El contenido generado por IA puede ser incorrecto.">
            <a:extLst>
              <a:ext uri="{FF2B5EF4-FFF2-40B4-BE49-F238E27FC236}">
                <a16:creationId xmlns:a16="http://schemas.microsoft.com/office/drawing/2014/main" id="{CD0FF3F9-1A20-43D8-5E76-D96E69BAF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0" b="25815"/>
          <a:stretch/>
        </p:blipFill>
        <p:spPr>
          <a:xfrm>
            <a:off x="6731539" y="3457070"/>
            <a:ext cx="2579779" cy="248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10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BA693-E1D9-4C47-1B7A-AB736BED2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3740C2-46BC-01EC-0FD3-ACD3708B519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3439" y="1137568"/>
            <a:ext cx="5157788" cy="82391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PAC:</a:t>
            </a:r>
            <a:endParaRPr lang="en-GB" sz="2267" b="1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C07D20A-69BD-525F-E0EC-3CFCF7636A60}"/>
              </a:ext>
            </a:extLst>
          </p:cNvPr>
          <p:cNvSpPr txBox="1"/>
          <p:nvPr/>
        </p:nvSpPr>
        <p:spPr>
          <a:xfrm>
            <a:off x="746760" y="1602702"/>
            <a:ext cx="8378952" cy="195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88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Eco-régimen P</a:t>
            </a: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Rotación de cultivos con especies mejorantes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_tradnl" sz="1600" b="1" u="sng" kern="0" dirty="0">
              <a:solidFill>
                <a:prstClr val="black"/>
              </a:solidFill>
              <a:latin typeface="Century Gothic" panose="020B05020202020202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5588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Seguro agrícola Línea 309</a:t>
            </a:r>
          </a:p>
          <a:p>
            <a:pPr marL="5588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Fecha límite: </a:t>
            </a: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31 de octubre</a:t>
            </a: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F6D65874-C397-E5B5-CB38-2D335F1DEADD}"/>
              </a:ext>
            </a:extLst>
          </p:cNvPr>
          <p:cNvSpPr txBox="1">
            <a:spLocks/>
          </p:cNvSpPr>
          <p:nvPr/>
        </p:nvSpPr>
        <p:spPr>
          <a:xfrm>
            <a:off x="691530" y="378339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27E"/>
              </a:buClr>
              <a:buSzPts val="36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B32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B32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B32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camelina: PAC 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B32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Agroseguro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2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960E8F12-533F-AD85-64AE-0E7CF32970C3}"/>
              </a:ext>
            </a:extLst>
          </p:cNvPr>
          <p:cNvSpPr txBox="1">
            <a:spLocks/>
          </p:cNvSpPr>
          <p:nvPr/>
        </p:nvSpPr>
        <p:spPr>
          <a:xfrm>
            <a:off x="833439" y="2415455"/>
            <a:ext cx="5157788" cy="823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3400"/>
              <a:buFont typeface="Arial" panose="020B0604020202020204" pitchFamily="34" charset="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AGROSEGURO:</a:t>
            </a:r>
            <a:endParaRPr lang="en-GB" sz="2267" b="1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pic>
        <p:nvPicPr>
          <p:cNvPr id="5" name="Picture 2" descr="Conoce todas las novedades de la nueva PAC 2023-2027">
            <a:extLst>
              <a:ext uri="{FF2B5EF4-FFF2-40B4-BE49-F238E27FC236}">
                <a16:creationId xmlns:a16="http://schemas.microsoft.com/office/drawing/2014/main" id="{AEF25A30-97A3-3062-CF69-7076F8F65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63" y="2827412"/>
            <a:ext cx="6135211" cy="36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Yuri\Dropbox\Fotos\Potenciales fotos oficina marketing etc\DSC09651.JPG">
            <a:extLst>
              <a:ext uri="{FF2B5EF4-FFF2-40B4-BE49-F238E27FC236}">
                <a16:creationId xmlns:a16="http://schemas.microsoft.com/office/drawing/2014/main" id="{74DF5B7D-98B9-4619-9611-53973C170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34" y="3638040"/>
            <a:ext cx="3937002" cy="2952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35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781E776-F209-60B3-2FE0-186A36D6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157-4AC6-4EE3-BBA2-911E58A9DD6E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7A43C47B-D892-BC6D-FF9C-0C981D1D3B54}"/>
              </a:ext>
            </a:extLst>
          </p:cNvPr>
          <p:cNvSpPr txBox="1">
            <a:spLocks/>
          </p:cNvSpPr>
          <p:nvPr/>
        </p:nvSpPr>
        <p:spPr>
          <a:xfrm>
            <a:off x="691530" y="378339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27E"/>
              </a:buClr>
              <a:buSzPts val="36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B32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B32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B32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camelina: Destino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A02D2FA4-167F-D1FF-1D97-ECDCAB6CE862}"/>
              </a:ext>
            </a:extLst>
          </p:cNvPr>
          <p:cNvSpPr txBox="1">
            <a:spLocks/>
          </p:cNvSpPr>
          <p:nvPr/>
        </p:nvSpPr>
        <p:spPr>
          <a:xfrm>
            <a:off x="1258321" y="1388873"/>
            <a:ext cx="5157788" cy="823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3400"/>
              <a:buFont typeface="Arial" panose="020B0604020202020204" pitchFamily="34" charset="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Biocombustible</a:t>
            </a:r>
            <a:endParaRPr lang="en-GB" sz="2267" b="1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B931B75E-4C4C-0EF7-9050-8F20B920EF19}"/>
              </a:ext>
            </a:extLst>
          </p:cNvPr>
          <p:cNvSpPr txBox="1">
            <a:spLocks/>
          </p:cNvSpPr>
          <p:nvPr/>
        </p:nvSpPr>
        <p:spPr>
          <a:xfrm>
            <a:off x="6519213" y="5363460"/>
            <a:ext cx="5157788" cy="823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3400"/>
              <a:buFont typeface="Arial" panose="020B0604020202020204" pitchFamily="34" charset="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Aceites</a:t>
            </a:r>
            <a:endParaRPr lang="en-GB" sz="2267" b="1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B34DDC91-A675-E445-C802-6A0B2B9E0D69}"/>
              </a:ext>
            </a:extLst>
          </p:cNvPr>
          <p:cNvSpPr txBox="1">
            <a:spLocks/>
          </p:cNvSpPr>
          <p:nvPr/>
        </p:nvSpPr>
        <p:spPr>
          <a:xfrm>
            <a:off x="9613106" y="1388873"/>
            <a:ext cx="5157788" cy="823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3400"/>
              <a:buFont typeface="Arial" panose="020B0604020202020204" pitchFamily="34" charset="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cs typeface="Arial"/>
              </a:rPr>
              <a:t>Harinas</a:t>
            </a:r>
            <a:endParaRPr lang="en-GB" sz="2267" b="1" dirty="0">
              <a:solidFill>
                <a:srgbClr val="12A19A"/>
              </a:solidFill>
              <a:latin typeface="Arial"/>
              <a:cs typeface="Arial"/>
            </a:endParaRPr>
          </a:p>
        </p:txBody>
      </p:sp>
      <p:pic>
        <p:nvPicPr>
          <p:cNvPr id="7" name="Picture 2" descr="Biocombustible Imágenes y Fotos - 123RF">
            <a:extLst>
              <a:ext uri="{FF2B5EF4-FFF2-40B4-BE49-F238E27FC236}">
                <a16:creationId xmlns:a16="http://schemas.microsoft.com/office/drawing/2014/main" id="{97DC0FE6-2071-6296-33BE-B74B5CF9D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9" y="1981815"/>
            <a:ext cx="4205558" cy="42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ceite de Camelina Siberiana | 100% Natural Virgen Extra Prensado en Frío  100 ml / 3.4 fl oz | Sin refinar Crudo Sin OGM Vegano | Exclusivo Omega-3  Grado Alimentario : Amazon.es: Alimentación y bebidas">
            <a:extLst>
              <a:ext uri="{FF2B5EF4-FFF2-40B4-BE49-F238E27FC236}">
                <a16:creationId xmlns:a16="http://schemas.microsoft.com/office/drawing/2014/main" id="{28C3CEEB-96FE-D889-8036-3F7C49F5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97" y="3525624"/>
            <a:ext cx="1196178" cy="17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E096F93-68E1-FCE6-A51F-15CCF6D08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8"/>
          <a:stretch/>
        </p:blipFill>
        <p:spPr bwMode="auto">
          <a:xfrm>
            <a:off x="8186298" y="1893450"/>
            <a:ext cx="3868731" cy="240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942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F0305-CDAD-0980-884C-DF1F8CBA0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campo de césped&#10;&#10;El contenido generado por IA puede ser incorrecto.">
            <a:extLst>
              <a:ext uri="{FF2B5EF4-FFF2-40B4-BE49-F238E27FC236}">
                <a16:creationId xmlns:a16="http://schemas.microsoft.com/office/drawing/2014/main" id="{A69C36AA-23D7-E983-C33F-4F3CDD861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6FE1823-66E0-B9FF-EF65-93EC6386476B}"/>
              </a:ext>
            </a:extLst>
          </p:cNvPr>
          <p:cNvSpPr txBox="1"/>
          <p:nvPr/>
        </p:nvSpPr>
        <p:spPr>
          <a:xfrm>
            <a:off x="460025" y="4892930"/>
            <a:ext cx="6169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andia" panose="020B0603050000020004" pitchFamily="34" charset="77"/>
                <a:cs typeface="Arial"/>
                <a:sym typeface="Arial"/>
              </a:rPr>
              <a:t>Field testing</a:t>
            </a:r>
          </a:p>
        </p:txBody>
      </p:sp>
      <p:sp>
        <p:nvSpPr>
          <p:cNvPr id="8" name="Google Shape;724;p92">
            <a:extLst>
              <a:ext uri="{FF2B5EF4-FFF2-40B4-BE49-F238E27FC236}">
                <a16:creationId xmlns:a16="http://schemas.microsoft.com/office/drawing/2014/main" id="{2B295361-F27A-EDB8-F84F-7A2B88DAEECA}"/>
              </a:ext>
            </a:extLst>
          </p:cNvPr>
          <p:cNvSpPr txBox="1">
            <a:spLocks/>
          </p:cNvSpPr>
          <p:nvPr/>
        </p:nvSpPr>
        <p:spPr>
          <a:xfrm>
            <a:off x="0" y="4286977"/>
            <a:ext cx="8216100" cy="1440000"/>
          </a:xfrm>
          <a:prstGeom prst="rect">
            <a:avLst/>
          </a:prstGeom>
          <a:solidFill>
            <a:srgbClr val="1B327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5DDCAACB-75E7-CC2D-5286-A8EFC7285958}"/>
              </a:ext>
            </a:extLst>
          </p:cNvPr>
          <p:cNvSpPr txBox="1"/>
          <p:nvPr/>
        </p:nvSpPr>
        <p:spPr>
          <a:xfrm>
            <a:off x="460026" y="4714589"/>
            <a:ext cx="6169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andia" panose="020B0603050000020004" pitchFamily="34" charset="77"/>
                <a:cs typeface="Arial"/>
                <a:sym typeface="Arial"/>
              </a:rPr>
              <a:t>Quiénes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andia" panose="020B0603050000020004" pitchFamily="34" charset="77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andia" panose="020B0603050000020004" pitchFamily="34" charset="77"/>
                <a:cs typeface="Arial"/>
                <a:sym typeface="Arial"/>
              </a:rPr>
              <a:t>somos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candia" panose="020B0603050000020004" pitchFamily="34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815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D4880EF-2F66-0920-8D2A-5F1B2130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157-4AC6-4EE3-BBA2-911E58A9DD6E}" type="slidenum">
              <a:rPr lang="en-US" smtClean="0"/>
              <a:t>19</a:t>
            </a:fld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E97280-7CC9-5683-4B06-9B52FD826BA0}"/>
              </a:ext>
            </a:extLst>
          </p:cNvPr>
          <p:cNvSpPr txBox="1">
            <a:spLocks/>
          </p:cNvSpPr>
          <p:nvPr/>
        </p:nvSpPr>
        <p:spPr>
          <a:xfrm>
            <a:off x="1219200" y="1035181"/>
            <a:ext cx="10972800" cy="54730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¿Quiénes somos?</a:t>
            </a:r>
          </a:p>
          <a:p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Empresa con más de 10 años de trayectoria en el cultivo de la camelina en España.</a:t>
            </a:r>
          </a:p>
          <a:p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Somos el mayor proveedor de camelina de Europa.</a:t>
            </a:r>
          </a:p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pPr marL="0" indent="0">
              <a:buNone/>
            </a:pPr>
            <a:endParaRPr lang="es-E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¿Qué ofrecemos?</a:t>
            </a:r>
          </a:p>
          <a:p>
            <a:pPr marL="285750" indent="-285750"/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Semilla exclusiva – 4,95€/Kg</a:t>
            </a:r>
          </a:p>
          <a:p>
            <a:pPr marL="285750" indent="-285750"/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Protocolo agronómico específico</a:t>
            </a:r>
          </a:p>
          <a:p>
            <a:pPr marL="285750" indent="-285750"/>
            <a:r>
              <a:rPr lang="es-ES_tradnl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Asesoramiento técnico</a:t>
            </a:r>
            <a:endParaRPr lang="es-ES" alt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Compra total de grano: campaña 2024           450 €/t</a:t>
            </a:r>
          </a:p>
          <a:p>
            <a:pPr marL="0" indent="0"/>
            <a:endParaRPr lang="es-ES" sz="1800" dirty="0">
              <a:latin typeface="+mj-lt"/>
            </a:endParaRPr>
          </a:p>
          <a:p>
            <a:pPr marL="0" indent="0"/>
            <a:endParaRPr lang="es-ES" sz="1800" dirty="0">
              <a:latin typeface="+mj-lt"/>
            </a:endParaRPr>
          </a:p>
          <a:p>
            <a:endParaRPr lang="es-ES" sz="1800" b="1" dirty="0">
              <a:latin typeface="+mj-lt"/>
            </a:endParaRPr>
          </a:p>
          <a:p>
            <a:endParaRPr lang="es-ES" sz="1800" b="1" dirty="0">
              <a:latin typeface="+mj-lt"/>
            </a:endParaRPr>
          </a:p>
          <a:p>
            <a:endParaRPr lang="es-ES" sz="1800" b="1" dirty="0">
              <a:latin typeface="+mj-lt"/>
            </a:endParaRPr>
          </a:p>
          <a:p>
            <a:endParaRPr lang="es-ES" sz="1800" b="1" dirty="0">
              <a:latin typeface="+mj-lt"/>
            </a:endParaRPr>
          </a:p>
          <a:p>
            <a:endParaRPr lang="es-ES" sz="1800" b="1" dirty="0">
              <a:latin typeface="+mj-lt"/>
            </a:endParaRPr>
          </a:p>
          <a:p>
            <a:pPr marL="0" indent="0"/>
            <a:endParaRPr lang="es-ES" sz="1800" dirty="0">
              <a:latin typeface="+mj-lt"/>
            </a:endParaRPr>
          </a:p>
          <a:p>
            <a:pPr marL="0" indent="0"/>
            <a:endParaRPr lang="es-ES" sz="1800" dirty="0"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A216E6-7392-0C36-71B7-3AEABCA45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99867"/>
            <a:ext cx="2306059" cy="2185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F9DAAA-1C0E-CD8F-791B-E3C0F6905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092" y="2164529"/>
            <a:ext cx="2333908" cy="25289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FF4F00E-50F5-5827-E522-7AE6E5FA4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168" y="2199867"/>
            <a:ext cx="2194909" cy="23854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F25090-7905-2183-B702-3A1ACEA3A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393" y="2199867"/>
            <a:ext cx="2229775" cy="2385485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34CE63BC-435E-32E5-93EB-F730C19A86D6}"/>
              </a:ext>
            </a:extLst>
          </p:cNvPr>
          <p:cNvSpPr txBox="1">
            <a:spLocks/>
          </p:cNvSpPr>
          <p:nvPr/>
        </p:nvSpPr>
        <p:spPr>
          <a:xfrm>
            <a:off x="891540" y="349789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Camelina Company: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cifras</a:t>
            </a:r>
            <a:endParaRPr lang="en-US" dirty="0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CA6621F7-9D84-2212-E595-B961CADBFCE7}"/>
              </a:ext>
            </a:extLst>
          </p:cNvPr>
          <p:cNvSpPr/>
          <p:nvPr/>
        </p:nvSpPr>
        <p:spPr>
          <a:xfrm>
            <a:off x="5602841" y="6302728"/>
            <a:ext cx="493159" cy="20548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1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F394F-0DCF-8AD0-1BAC-109DFA02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157-4AC6-4EE3-BBA2-911E58A9DD6E}" type="slidenum">
              <a:rPr lang="en-US" smtClean="0"/>
              <a:t>2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824FDD-1B68-213F-337B-9EE592B7B957}"/>
              </a:ext>
            </a:extLst>
          </p:cNvPr>
          <p:cNvSpPr txBox="1">
            <a:spLocks/>
          </p:cNvSpPr>
          <p:nvPr/>
        </p:nvSpPr>
        <p:spPr>
          <a:xfrm>
            <a:off x="1173480" y="585598"/>
            <a:ext cx="9266613" cy="6191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185A96"/>
                </a:solidFill>
                <a:latin typeface="Scandia" panose="020B0603050000020004" pitchFamily="34" charset="77"/>
                <a:cs typeface="Arial" panose="020B0604020202020204" pitchFamily="34" charset="0"/>
              </a:rPr>
              <a:t>Índice</a:t>
            </a:r>
            <a:endParaRPr lang="en-US" sz="3600" dirty="0">
              <a:solidFill>
                <a:srgbClr val="185A96"/>
              </a:solidFill>
              <a:latin typeface="Scandia" panose="020B0603050000020004" pitchFamily="34" charset="7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10912-68CA-9CCF-FD04-8E6E450162A7}"/>
              </a:ext>
            </a:extLst>
          </p:cNvPr>
          <p:cNvSpPr txBox="1"/>
          <p:nvPr/>
        </p:nvSpPr>
        <p:spPr>
          <a:xfrm>
            <a:off x="1173480" y="2231225"/>
            <a:ext cx="84616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68449"/>
                </a:solidFill>
                <a:latin typeface="Scandia" panose="020B0603050000020004" pitchFamily="34" charset="77"/>
              </a:rPr>
              <a:t>1. CONTEXTO DE LA AGRICULTURA ACTUAL</a:t>
            </a:r>
          </a:p>
          <a:p>
            <a:endParaRPr lang="en-US" sz="2400" dirty="0">
              <a:solidFill>
                <a:srgbClr val="168449"/>
              </a:solidFill>
              <a:latin typeface="Scandia" panose="020B0603050000020004" pitchFamily="34" charset="77"/>
            </a:endParaRPr>
          </a:p>
          <a:p>
            <a:r>
              <a:rPr lang="en-US" sz="2400" dirty="0">
                <a:solidFill>
                  <a:srgbClr val="168449"/>
                </a:solidFill>
                <a:latin typeface="Scandia" panose="020B0603050000020004" pitchFamily="34" charset="77"/>
              </a:rPr>
              <a:t>2. EL CULTIVO DE LA CAMELINA</a:t>
            </a:r>
          </a:p>
          <a:p>
            <a:endParaRPr lang="en-US" sz="2400" dirty="0">
              <a:solidFill>
                <a:srgbClr val="168449"/>
              </a:solidFill>
              <a:latin typeface="Scandia" panose="020B0603050000020004" pitchFamily="34" charset="77"/>
            </a:endParaRPr>
          </a:p>
          <a:p>
            <a:r>
              <a:rPr lang="en-US" sz="2400" dirty="0">
                <a:solidFill>
                  <a:srgbClr val="168449"/>
                </a:solidFill>
                <a:latin typeface="Scandia" panose="020B0603050000020004" pitchFamily="34" charset="77"/>
              </a:rPr>
              <a:t>3. QUIÉNES SOMOS </a:t>
            </a:r>
          </a:p>
          <a:p>
            <a:endParaRPr lang="en-US" sz="2400" dirty="0">
              <a:solidFill>
                <a:srgbClr val="168449"/>
              </a:solidFill>
              <a:latin typeface="Scandia" panose="020B0603050000020004" pitchFamily="34" charset="77"/>
            </a:endParaRPr>
          </a:p>
          <a:p>
            <a:endParaRPr lang="en-US" dirty="0">
              <a:solidFill>
                <a:srgbClr val="168449"/>
              </a:solidFill>
              <a:latin typeface="Scandia" panose="020B0603050000020004" pitchFamily="34" charset="77"/>
            </a:endParaRPr>
          </a:p>
          <a:p>
            <a:endParaRPr lang="en-US" dirty="0">
              <a:solidFill>
                <a:srgbClr val="17864A"/>
              </a:solidFill>
              <a:latin typeface="Scandia" panose="020B0603050000020004" pitchFamily="34" charset="77"/>
            </a:endParaRPr>
          </a:p>
          <a:p>
            <a:endParaRPr lang="en-US" dirty="0">
              <a:solidFill>
                <a:srgbClr val="17864A"/>
              </a:solidFill>
              <a:latin typeface="Scandia" panose="020B0603050000020004" pitchFamily="34" charset="77"/>
            </a:endParaRPr>
          </a:p>
        </p:txBody>
      </p:sp>
      <p:pic>
        <p:nvPicPr>
          <p:cNvPr id="3" name="Imagen 2" descr="Una flor amarilla&#10;&#10;El contenido generado por IA puede ser incorrecto.">
            <a:extLst>
              <a:ext uri="{FF2B5EF4-FFF2-40B4-BE49-F238E27FC236}">
                <a16:creationId xmlns:a16="http://schemas.microsoft.com/office/drawing/2014/main" id="{0C7906F3-642F-2ED5-CDD1-F5A3F23EA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596" y="1721358"/>
            <a:ext cx="557784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60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59D01-0EC1-5203-F9FE-1A3AC3FA1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23FBC994-A873-4E77-4EA8-9FFED6A15F12}"/>
              </a:ext>
            </a:extLst>
          </p:cNvPr>
          <p:cNvSpPr txBox="1">
            <a:spLocks/>
          </p:cNvSpPr>
          <p:nvPr/>
        </p:nvSpPr>
        <p:spPr>
          <a:xfrm>
            <a:off x="691530" y="535316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 err="1"/>
              <a:t>Conclusiones</a:t>
            </a:r>
            <a:endParaRPr lang="en-US" dirty="0"/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5593F28C-5FC2-885C-C770-9443DFC0335B}"/>
              </a:ext>
            </a:extLst>
          </p:cNvPr>
          <p:cNvSpPr txBox="1"/>
          <p:nvPr/>
        </p:nvSpPr>
        <p:spPr>
          <a:xfrm>
            <a:off x="691530" y="1203029"/>
            <a:ext cx="6293112" cy="502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>
              <a:spcAft>
                <a:spcPts val="300"/>
              </a:spcAft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Cultivo robusto</a:t>
            </a:r>
            <a:r>
              <a:rPr kumimoji="0" lang="es-E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</a:p>
          <a:p>
            <a:pPr marL="285750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kumimoji="0" lang="es-ES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742950" lvl="1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Resistente/tolerante a sequía y heladas</a:t>
            </a:r>
          </a:p>
          <a:p>
            <a:pPr marL="742950" lvl="1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s-E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Produc</a:t>
            </a:r>
            <a:r>
              <a:rPr lang="es-ES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tividad</a:t>
            </a:r>
            <a:r>
              <a:rPr lang="es-E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estable</a:t>
            </a:r>
          </a:p>
          <a:p>
            <a:pPr marL="742950" lvl="1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s-E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Ataques meno</a:t>
            </a:r>
            <a:r>
              <a:rPr lang="es-E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 de plagas, enfermedades</a:t>
            </a:r>
          </a:p>
          <a:p>
            <a:pPr marL="742950" lvl="1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s-ES" sz="17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742950" lvl="1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s-ES" sz="17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Rotación con cereal en zonas áridas y semiáridas</a:t>
            </a:r>
            <a:r>
              <a:rPr kumimoji="0" lang="es-E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285750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kumimoji="0" lang="es-ES" sz="17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742950" lvl="1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Oleaginosa / Proteaginosa</a:t>
            </a:r>
          </a:p>
          <a:p>
            <a:pPr marL="742950" lvl="1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s-E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Uso de maquinaria convencional</a:t>
            </a:r>
          </a:p>
          <a:p>
            <a:pPr marL="742950" lvl="1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s-E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Raíz pivotante: reciclado de nutrientes</a:t>
            </a:r>
          </a:p>
          <a:p>
            <a:pPr marL="742950" lvl="1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s-E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</a:t>
            </a:r>
            <a:r>
              <a:rPr lang="es-E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 – Grupo de especies mejorantes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b="1" u="sng" dirty="0">
              <a:latin typeface="+mj-lt"/>
            </a:endParaRP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08E5902C-B753-9235-FF38-3F2ACB6E28EE}"/>
              </a:ext>
            </a:extLst>
          </p:cNvPr>
          <p:cNvSpPr txBox="1">
            <a:spLocks/>
          </p:cNvSpPr>
          <p:nvPr/>
        </p:nvSpPr>
        <p:spPr>
          <a:xfrm>
            <a:off x="482864" y="908721"/>
            <a:ext cx="10972800" cy="54730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endParaRPr lang="es-ES" sz="1800" dirty="0">
              <a:latin typeface="+mj-lt"/>
            </a:endParaRPr>
          </a:p>
          <a:p>
            <a:pPr marL="0" indent="0"/>
            <a:endParaRPr lang="es-ES" sz="1800" b="1" dirty="0">
              <a:latin typeface="+mj-lt"/>
            </a:endParaRPr>
          </a:p>
          <a:p>
            <a:pPr marL="0" indent="0">
              <a:buNone/>
            </a:pPr>
            <a:endParaRPr lang="es-ES" sz="1800" dirty="0">
              <a:latin typeface="+mj-lt"/>
            </a:endParaRPr>
          </a:p>
          <a:p>
            <a:endParaRPr lang="es-ES" sz="1800" b="1" dirty="0">
              <a:latin typeface="+mj-lt"/>
            </a:endParaRPr>
          </a:p>
          <a:p>
            <a:endParaRPr lang="es-ES" sz="1800" b="1" dirty="0">
              <a:latin typeface="+mj-lt"/>
            </a:endParaRPr>
          </a:p>
          <a:p>
            <a:endParaRPr lang="es-ES" sz="1800" b="1" dirty="0">
              <a:latin typeface="+mj-lt"/>
            </a:endParaRPr>
          </a:p>
          <a:p>
            <a:endParaRPr lang="es-ES" sz="1800" b="1" dirty="0">
              <a:latin typeface="+mj-lt"/>
            </a:endParaRPr>
          </a:p>
          <a:p>
            <a:endParaRPr lang="es-ES" sz="1800" b="1" dirty="0">
              <a:latin typeface="+mj-lt"/>
            </a:endParaRPr>
          </a:p>
          <a:p>
            <a:pPr marL="0" indent="0"/>
            <a:endParaRPr lang="es-ES" sz="1800" dirty="0">
              <a:latin typeface="+mj-lt"/>
            </a:endParaRPr>
          </a:p>
          <a:p>
            <a:pPr marL="0" indent="0"/>
            <a:endParaRPr lang="es-ES" sz="1800" dirty="0">
              <a:latin typeface="+mj-lt"/>
            </a:endParaRPr>
          </a:p>
        </p:txBody>
      </p:sp>
      <p:pic>
        <p:nvPicPr>
          <p:cNvPr id="4" name="Imagen 3" descr="Imagen que contiene verde, hidrante, agua, fuego&#10;&#10;El contenido generado por IA puede ser incorrecto.">
            <a:extLst>
              <a:ext uri="{FF2B5EF4-FFF2-40B4-BE49-F238E27FC236}">
                <a16:creationId xmlns:a16="http://schemas.microsoft.com/office/drawing/2014/main" id="{2068CCA4-4554-EE97-F0A3-E05FE3C01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7460" y="1714197"/>
            <a:ext cx="5615904" cy="421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70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5CFF0-4D02-886C-3D30-752CBD709F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1530" y="836398"/>
            <a:ext cx="10808940" cy="1127117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0A548B"/>
                </a:solidFill>
                <a:latin typeface="Scandia" panose="020B0603050000020004" pitchFamily="34" charset="77"/>
              </a:rPr>
              <a:t>THANK YOU.</a:t>
            </a:r>
            <a:br>
              <a:rPr lang="en-US" sz="490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br>
              <a:rPr lang="en-US" sz="490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r>
              <a:rPr lang="en-US" sz="4000" b="0" dirty="0">
                <a:solidFill>
                  <a:srgbClr val="0A548B"/>
                </a:solidFill>
                <a:latin typeface="Scandia" panose="020B0603050000020004" pitchFamily="34" charset="77"/>
              </a:rPr>
              <a:t>Watch us grow!</a:t>
            </a:r>
            <a:br>
              <a:rPr lang="en-US" sz="490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br>
              <a:rPr lang="en-US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br>
              <a:rPr lang="en-US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r>
              <a:rPr lang="en-US" sz="2200" b="1" dirty="0">
                <a:solidFill>
                  <a:srgbClr val="0A548B"/>
                </a:solidFill>
                <a:latin typeface="Scandia" panose="020B0603050000020004" pitchFamily="34" charset="77"/>
              </a:rPr>
              <a:t>Contact: </a:t>
            </a:r>
            <a:br>
              <a:rPr lang="en-US" sz="220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r>
              <a:rPr lang="en-US" sz="2200" dirty="0">
                <a:solidFill>
                  <a:srgbClr val="0A548B"/>
                </a:solidFill>
                <a:latin typeface="Scandia" panose="020B0603050000020004" pitchFamily="34" charset="77"/>
              </a:rPr>
              <a:t>Ángel González</a:t>
            </a:r>
            <a:br>
              <a:rPr lang="en-US" sz="220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r>
              <a:rPr lang="en-US" sz="1800" dirty="0">
                <a:solidFill>
                  <a:srgbClr val="0A548B"/>
                </a:solidFill>
                <a:latin typeface="Scandia" panose="020B0603050000020004" pitchFamily="34" charset="77"/>
              </a:rPr>
              <a:t>angel.sanchez@camelinacompany.es</a:t>
            </a:r>
            <a:br>
              <a:rPr lang="en-US" sz="220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br>
              <a:rPr lang="en-US" sz="180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r>
              <a:rPr lang="en-US" sz="2200" dirty="0">
                <a:solidFill>
                  <a:srgbClr val="0A548B"/>
                </a:solidFill>
                <a:latin typeface="Scandia" panose="020B0603050000020004" pitchFamily="34" charset="77"/>
              </a:rPr>
              <a:t>Lucas García</a:t>
            </a:r>
            <a:br>
              <a:rPr lang="en-US" sz="220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r>
              <a:rPr lang="en-US" sz="1800" b="0" dirty="0">
                <a:solidFill>
                  <a:srgbClr val="0A548B"/>
                </a:solidFill>
                <a:latin typeface="Scandia" panose="020B0603050000020004" pitchFamily="34" charset="77"/>
              </a:rPr>
              <a:t>lucas.garcia@camelinacompany.es</a:t>
            </a:r>
            <a:br>
              <a:rPr lang="en-US" sz="1800" b="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br>
              <a:rPr lang="en-US" sz="1800" b="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r>
              <a:rPr lang="en-US" sz="2200" b="0" dirty="0">
                <a:solidFill>
                  <a:srgbClr val="0A548B"/>
                </a:solidFill>
                <a:latin typeface="Scandia" panose="020B0603050000020004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www.CamelinaCompany.</a:t>
            </a:r>
            <a:r>
              <a:rPr lang="en-US" sz="2200" u="sng" dirty="0">
                <a:solidFill>
                  <a:srgbClr val="0A548B"/>
                </a:solidFill>
                <a:latin typeface="Scandia" panose="020B0603050000020004" pitchFamily="34" charset="77"/>
              </a:rPr>
              <a:t>es</a:t>
            </a:r>
            <a:br>
              <a:rPr lang="en-US" sz="2200" dirty="0">
                <a:solidFill>
                  <a:srgbClr val="0A548B"/>
                </a:solidFill>
                <a:latin typeface="Scandia" panose="020B0603050000020004" pitchFamily="34" charset="77"/>
              </a:rPr>
            </a:br>
            <a:endParaRPr lang="en-US" sz="2200" dirty="0">
              <a:solidFill>
                <a:srgbClr val="0A548B"/>
              </a:solidFill>
              <a:latin typeface="Scandia" panose="020B0603050000020004" pitchFamily="34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7E2679-B7F4-40FA-23B8-873735235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C720C-0EA9-154C-B059-E303B9D5C7A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D2862E-F290-E98E-0783-CB3B61E66AC4}"/>
              </a:ext>
            </a:extLst>
          </p:cNvPr>
          <p:cNvSpPr/>
          <p:nvPr/>
        </p:nvSpPr>
        <p:spPr>
          <a:xfrm>
            <a:off x="5186597" y="0"/>
            <a:ext cx="1768839" cy="329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hild running through a field&#10;&#10;Description automatically generated with low confidence">
            <a:extLst>
              <a:ext uri="{FF2B5EF4-FFF2-40B4-BE49-F238E27FC236}">
                <a16:creationId xmlns:a16="http://schemas.microsoft.com/office/drawing/2014/main" id="{D6ABDAF9-CD05-C62C-C3DC-A4E68115B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074" y="1644645"/>
            <a:ext cx="6448926" cy="38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3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AF66F-1E9A-E516-01FA-0401BD0E5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campo de pasto seco&#10;&#10;El contenido generado por IA puede ser incorrecto.">
            <a:extLst>
              <a:ext uri="{FF2B5EF4-FFF2-40B4-BE49-F238E27FC236}">
                <a16:creationId xmlns:a16="http://schemas.microsoft.com/office/drawing/2014/main" id="{9923E7CF-8F62-32D7-83B0-DF0FC7CE3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 b="11232"/>
          <a:stretch/>
        </p:blipFill>
        <p:spPr>
          <a:xfrm>
            <a:off x="0" y="-13336"/>
            <a:ext cx="12192000" cy="6875703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76D2CDC0-9D1E-1492-A3C6-62440BF4B9C5}"/>
              </a:ext>
            </a:extLst>
          </p:cNvPr>
          <p:cNvSpPr txBox="1"/>
          <p:nvPr/>
        </p:nvSpPr>
        <p:spPr>
          <a:xfrm>
            <a:off x="460025" y="4892930"/>
            <a:ext cx="6169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andia" panose="020B0603050000020004" pitchFamily="34" charset="77"/>
                <a:cs typeface="Arial"/>
                <a:sym typeface="Arial"/>
              </a:rPr>
              <a:t>Field testing</a:t>
            </a:r>
          </a:p>
        </p:txBody>
      </p:sp>
      <p:sp>
        <p:nvSpPr>
          <p:cNvPr id="8" name="Google Shape;724;p92">
            <a:extLst>
              <a:ext uri="{FF2B5EF4-FFF2-40B4-BE49-F238E27FC236}">
                <a16:creationId xmlns:a16="http://schemas.microsoft.com/office/drawing/2014/main" id="{3BAAD31A-A20E-0B28-6CAE-EF723140E679}"/>
              </a:ext>
            </a:extLst>
          </p:cNvPr>
          <p:cNvSpPr txBox="1">
            <a:spLocks/>
          </p:cNvSpPr>
          <p:nvPr/>
        </p:nvSpPr>
        <p:spPr>
          <a:xfrm>
            <a:off x="0" y="4286977"/>
            <a:ext cx="8216100" cy="1440000"/>
          </a:xfrm>
          <a:prstGeom prst="rect">
            <a:avLst/>
          </a:prstGeom>
          <a:solidFill>
            <a:srgbClr val="1B327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C5858DFA-0352-2E98-5421-04FC68D1C15F}"/>
              </a:ext>
            </a:extLst>
          </p:cNvPr>
          <p:cNvSpPr txBox="1"/>
          <p:nvPr/>
        </p:nvSpPr>
        <p:spPr>
          <a:xfrm>
            <a:off x="304577" y="4725179"/>
            <a:ext cx="7769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andia" panose="020B0603050000020004" pitchFamily="34" charset="77"/>
                <a:cs typeface="Arial"/>
                <a:sym typeface="Arial"/>
              </a:rPr>
              <a:t>CONTEXTO DE LA AGRICULTURA ACTUAL</a:t>
            </a:r>
          </a:p>
        </p:txBody>
      </p:sp>
    </p:spTree>
    <p:extLst>
      <p:ext uri="{BB962C8B-B14F-4D97-AF65-F5344CB8AC3E}">
        <p14:creationId xmlns:p14="http://schemas.microsoft.com/office/powerpoint/2010/main" val="1977790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>
          <a:extLst>
            <a:ext uri="{FF2B5EF4-FFF2-40B4-BE49-F238E27FC236}">
              <a16:creationId xmlns:a16="http://schemas.microsoft.com/office/drawing/2014/main" id="{9E385099-87E0-F812-9E07-023382A49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>
            <a:extLst>
              <a:ext uri="{FF2B5EF4-FFF2-40B4-BE49-F238E27FC236}">
                <a16:creationId xmlns:a16="http://schemas.microsoft.com/office/drawing/2014/main" id="{F9C32611-3383-4C70-70EE-4AE59AAEC5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7176" y="1220014"/>
            <a:ext cx="5157788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 fontScale="92500"/>
          </a:bodyPr>
          <a:lstStyle/>
          <a:p>
            <a:pPr marL="0" indent="0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ea typeface="Arial"/>
                <a:cs typeface="Arial"/>
                <a:sym typeface="Arial"/>
              </a:rPr>
              <a:t>Importancia de la rotación de cultivos:</a:t>
            </a:r>
          </a:p>
        </p:txBody>
      </p:sp>
      <p:sp>
        <p:nvSpPr>
          <p:cNvPr id="280" name="Google Shape;280;p18">
            <a:extLst>
              <a:ext uri="{FF2B5EF4-FFF2-40B4-BE49-F238E27FC236}">
                <a16:creationId xmlns:a16="http://schemas.microsoft.com/office/drawing/2014/main" id="{0DCDF7D4-3413-BC13-F3CB-FDA485E29C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7124" y="1799452"/>
            <a:ext cx="5894362" cy="408928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0950" tIns="30467" rIns="60950" bIns="30467" anchor="t" anchorCtr="0">
            <a:noAutofit/>
          </a:bodyPr>
          <a:lstStyle/>
          <a:p>
            <a:pPr marL="228611" indent="-93138" algn="ctr">
              <a:spcBef>
                <a:spcPts val="0"/>
              </a:spcBef>
              <a:buSzPts val="3200"/>
              <a:buNone/>
            </a:pPr>
            <a:r>
              <a:rPr lang="fr-FR" sz="20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DISMINUCIÓN DEL RENDIMIENTO</a:t>
            </a:r>
          </a:p>
          <a:p>
            <a:pPr marL="228611" indent="-93138">
              <a:spcBef>
                <a:spcPts val="0"/>
              </a:spcBef>
              <a:buSzPts val="3200"/>
              <a:buNone/>
            </a:pPr>
            <a:endParaRPr lang="fr-FR" sz="2000" b="1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28611" indent="-93138">
              <a:spcBef>
                <a:spcPts val="0"/>
              </a:spcBef>
              <a:buSzPts val="3200"/>
              <a:buNone/>
            </a:pPr>
            <a:endParaRPr lang="fr-FR" sz="2000" b="1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Invasión de malas hierbas y resistencias a herbicidas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Fatiga del suelo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Pérdida estructural del suelo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Enfermedades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Coste del barbecho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¿Posibilidades de alternativa al cereal en secano?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Leguminosas: Guisantes, veza, yeros, lentejas…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Oleaginosas: girasol, colza, cártamo,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camelina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8611" indent="-93138">
              <a:spcBef>
                <a:spcPts val="0"/>
              </a:spcBef>
              <a:buSzPts val="3200"/>
              <a:buNone/>
            </a:pPr>
            <a:endParaRPr lang="fr-FR" sz="1867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6883EBD0-F400-3E03-DA71-E33F029B23EB}"/>
              </a:ext>
            </a:extLst>
          </p:cNvPr>
          <p:cNvSpPr txBox="1">
            <a:spLocks/>
          </p:cNvSpPr>
          <p:nvPr/>
        </p:nvSpPr>
        <p:spPr>
          <a:xfrm>
            <a:off x="691530" y="425225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s-ES" kern="0" dirty="0"/>
              <a:t>Contexto de la agricultura actual</a:t>
            </a:r>
            <a:endParaRPr lang="en-US" dirty="0"/>
          </a:p>
        </p:txBody>
      </p:sp>
      <p:pic>
        <p:nvPicPr>
          <p:cNvPr id="6" name="Picture 2" descr="C:\Users\Javier\AppData\Local\Microsoft\Windows\INetCache\Content.Outlook\IU0XZTFZ\IMG-20180428-WA0017.jpg">
            <a:extLst>
              <a:ext uri="{FF2B5EF4-FFF2-40B4-BE49-F238E27FC236}">
                <a16:creationId xmlns:a16="http://schemas.microsoft.com/office/drawing/2014/main" id="{57EF18B8-63DA-CFDD-4778-6EB7228F9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" b="15583"/>
          <a:stretch/>
        </p:blipFill>
        <p:spPr bwMode="auto">
          <a:xfrm>
            <a:off x="6930521" y="1509733"/>
            <a:ext cx="5009683" cy="4283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69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DE273D5-ADF7-C326-EC8D-A8C69D3C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54" b="8824"/>
          <a:stretch/>
        </p:blipFill>
        <p:spPr>
          <a:xfrm>
            <a:off x="0" y="-19664"/>
            <a:ext cx="12187460" cy="6858000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FEF0EB69-12A6-B455-35B6-C60BB9FB3158}"/>
              </a:ext>
            </a:extLst>
          </p:cNvPr>
          <p:cNvSpPr txBox="1"/>
          <p:nvPr/>
        </p:nvSpPr>
        <p:spPr>
          <a:xfrm>
            <a:off x="460025" y="4892930"/>
            <a:ext cx="6169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andia" panose="020B0603050000020004" pitchFamily="34" charset="77"/>
                <a:cs typeface="Arial"/>
                <a:sym typeface="Arial"/>
              </a:rPr>
              <a:t>Field testing</a:t>
            </a:r>
          </a:p>
        </p:txBody>
      </p:sp>
      <p:sp>
        <p:nvSpPr>
          <p:cNvPr id="8" name="Google Shape;724;p92">
            <a:extLst>
              <a:ext uri="{FF2B5EF4-FFF2-40B4-BE49-F238E27FC236}">
                <a16:creationId xmlns:a16="http://schemas.microsoft.com/office/drawing/2014/main" id="{8CAE86AB-6D04-5AE2-7A0F-4765D31DA173}"/>
              </a:ext>
            </a:extLst>
          </p:cNvPr>
          <p:cNvSpPr txBox="1">
            <a:spLocks/>
          </p:cNvSpPr>
          <p:nvPr/>
        </p:nvSpPr>
        <p:spPr>
          <a:xfrm>
            <a:off x="0" y="4286977"/>
            <a:ext cx="8216100" cy="1440000"/>
          </a:xfrm>
          <a:prstGeom prst="rect">
            <a:avLst/>
          </a:prstGeom>
          <a:solidFill>
            <a:srgbClr val="1B327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647AA001-007A-DBEA-93F9-B3EA38A4308C}"/>
              </a:ext>
            </a:extLst>
          </p:cNvPr>
          <p:cNvSpPr txBox="1"/>
          <p:nvPr/>
        </p:nvSpPr>
        <p:spPr>
          <a:xfrm>
            <a:off x="460026" y="4714589"/>
            <a:ext cx="6169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candia" panose="020B0603050000020004" pitchFamily="34" charset="77"/>
                <a:cs typeface="Arial"/>
                <a:sym typeface="Arial"/>
              </a:rPr>
              <a:t>EL CULTIVO DE CAMELINA</a:t>
            </a:r>
          </a:p>
        </p:txBody>
      </p:sp>
    </p:spTree>
    <p:extLst>
      <p:ext uri="{BB962C8B-B14F-4D97-AF65-F5344CB8AC3E}">
        <p14:creationId xmlns:p14="http://schemas.microsoft.com/office/powerpoint/2010/main" val="2762369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F2A3936-A279-86A0-B2C7-A092112465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383" y="1076546"/>
            <a:ext cx="2197931" cy="3236729"/>
          </a:xfrm>
          <a:prstGeom prst="rect">
            <a:avLst/>
          </a:prstGeom>
        </p:spPr>
      </p:pic>
      <p:sp>
        <p:nvSpPr>
          <p:cNvPr id="279" name="Google Shape;279;p18"/>
          <p:cNvSpPr txBox="1">
            <a:spLocks noGrp="1"/>
          </p:cNvSpPr>
          <p:nvPr>
            <p:ph type="body" idx="4294967295"/>
          </p:nvPr>
        </p:nvSpPr>
        <p:spPr>
          <a:xfrm>
            <a:off x="747176" y="1220014"/>
            <a:ext cx="5157788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/>
          </a:bodyPr>
          <a:lstStyle/>
          <a:p>
            <a:pPr marL="0" indent="0">
              <a:spcBef>
                <a:spcPts val="0"/>
              </a:spcBef>
              <a:buSzPts val="3400"/>
              <a:buNone/>
            </a:pPr>
            <a:r>
              <a:rPr lang="es-ES" sz="2267" b="1" dirty="0">
                <a:solidFill>
                  <a:srgbClr val="12A19A"/>
                </a:solidFill>
                <a:latin typeface="Arial"/>
                <a:ea typeface="Arial"/>
                <a:cs typeface="Arial"/>
                <a:sym typeface="Arial"/>
              </a:rPr>
              <a:t>Características:</a:t>
            </a:r>
          </a:p>
        </p:txBody>
      </p:sp>
      <p:sp>
        <p:nvSpPr>
          <p:cNvPr id="280" name="Google Shape;280;p18"/>
          <p:cNvSpPr txBox="1">
            <a:spLocks noGrp="1"/>
          </p:cNvSpPr>
          <p:nvPr>
            <p:ph type="body" idx="4294967295"/>
          </p:nvPr>
        </p:nvSpPr>
        <p:spPr>
          <a:xfrm>
            <a:off x="817124" y="1688306"/>
            <a:ext cx="8235950" cy="348138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0950" tIns="30467" rIns="60950" bIns="30467" anchor="t" anchorCtr="0">
            <a:noAutofit/>
          </a:bodyPr>
          <a:lstStyle/>
          <a:p>
            <a:pPr marL="440289" indent="-304815">
              <a:buSzPts val="3200"/>
            </a:pPr>
            <a:r>
              <a:rPr lang="es-ES" sz="1867" b="1" dirty="0">
                <a:latin typeface="Arial"/>
                <a:ea typeface="Arial"/>
                <a:cs typeface="Arial"/>
                <a:sym typeface="Arial"/>
              </a:rPr>
              <a:t>Familia:</a:t>
            </a: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67" dirty="0" err="1">
                <a:latin typeface="Arial"/>
                <a:ea typeface="Arial"/>
                <a:cs typeface="Arial"/>
                <a:sym typeface="Arial"/>
              </a:rPr>
              <a:t>Brassicaceae</a:t>
            </a:r>
            <a:endParaRPr lang="es-ES" sz="1867" dirty="0">
              <a:latin typeface="Arial"/>
              <a:ea typeface="Arial"/>
              <a:cs typeface="Arial"/>
              <a:sym typeface="Arial"/>
            </a:endParaRPr>
          </a:p>
          <a:p>
            <a:pPr marL="440289" indent="-304815">
              <a:buSzPts val="3200"/>
            </a:pPr>
            <a:r>
              <a:rPr lang="es-ES" sz="1867" b="1" dirty="0">
                <a:latin typeface="Arial"/>
                <a:ea typeface="Arial"/>
                <a:cs typeface="Arial"/>
                <a:sym typeface="Arial"/>
              </a:rPr>
              <a:t>Fecha de siembra: </a:t>
            </a: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Octubre - Noviembre</a:t>
            </a:r>
            <a:endParaRPr lang="es-ES" sz="1867" b="1" dirty="0">
              <a:latin typeface="Arial"/>
              <a:ea typeface="Arial"/>
              <a:cs typeface="Arial"/>
              <a:sym typeface="Arial"/>
            </a:endParaRPr>
          </a:p>
          <a:p>
            <a:pPr marL="440289" indent="-304815">
              <a:buSzPts val="3200"/>
            </a:pPr>
            <a:r>
              <a:rPr lang="es-ES" sz="1867" b="1" dirty="0">
                <a:latin typeface="Arial"/>
                <a:ea typeface="Arial"/>
                <a:cs typeface="Arial"/>
                <a:sym typeface="Arial"/>
              </a:rPr>
              <a:t>Porte: </a:t>
            </a: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60 - 120 cm</a:t>
            </a:r>
          </a:p>
          <a:p>
            <a:pPr marL="440289" indent="-304815">
              <a:buSzPts val="3200"/>
            </a:pPr>
            <a:r>
              <a:rPr lang="es-ES" sz="1867" b="1" dirty="0">
                <a:latin typeface="Arial"/>
                <a:ea typeface="Arial"/>
                <a:cs typeface="Arial"/>
                <a:sym typeface="Arial"/>
              </a:rPr>
              <a:t>Ramificación</a:t>
            </a: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: Desde la base </a:t>
            </a:r>
          </a:p>
          <a:p>
            <a:pPr marL="440289" indent="-304815">
              <a:buSzPts val="3200"/>
            </a:pPr>
            <a:r>
              <a:rPr lang="es-ES" sz="1867" b="1" dirty="0">
                <a:latin typeface="Arial"/>
                <a:ea typeface="Arial"/>
                <a:cs typeface="Arial"/>
                <a:sym typeface="Arial"/>
              </a:rPr>
              <a:t>Fructificación: </a:t>
            </a: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Parte superior de la planta</a:t>
            </a:r>
          </a:p>
          <a:p>
            <a:pPr marL="440289" indent="-304815">
              <a:buSzPts val="3200"/>
            </a:pPr>
            <a:r>
              <a:rPr lang="es-ES" sz="1867" b="1" dirty="0">
                <a:latin typeface="Arial"/>
                <a:ea typeface="Arial"/>
                <a:cs typeface="Arial"/>
                <a:sym typeface="Arial"/>
              </a:rPr>
              <a:t>Fruto: </a:t>
            </a: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Silícula de 7-9 mm con 10 a 15 semillas.</a:t>
            </a:r>
          </a:p>
          <a:p>
            <a:pPr marL="440289" indent="-304815">
              <a:buSzPts val="3200"/>
            </a:pPr>
            <a:r>
              <a:rPr lang="es-ES" sz="1867" b="1" dirty="0">
                <a:latin typeface="Arial"/>
                <a:ea typeface="Arial"/>
                <a:cs typeface="Arial"/>
                <a:sym typeface="Arial"/>
              </a:rPr>
              <a:t>Semilla: </a:t>
            </a: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Pequeño calibre (T.S.W = 0,9-1,5 g)</a:t>
            </a:r>
          </a:p>
          <a:p>
            <a:pPr marL="440289" indent="-304815">
              <a:buSzPts val="3200"/>
            </a:pPr>
            <a:r>
              <a:rPr lang="es-ES" sz="1867" b="1" dirty="0">
                <a:latin typeface="Arial"/>
                <a:ea typeface="Arial"/>
                <a:cs typeface="Arial"/>
                <a:sym typeface="Arial"/>
              </a:rPr>
              <a:t>Sistema radicular: </a:t>
            </a: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Pivotante</a:t>
            </a:r>
          </a:p>
          <a:p>
            <a:pPr marL="440289" indent="-304815">
              <a:buSzPts val="3200"/>
            </a:pPr>
            <a:r>
              <a:rPr lang="es-ES" sz="1867" b="1" dirty="0">
                <a:latin typeface="Arial"/>
                <a:ea typeface="Arial"/>
                <a:cs typeface="Arial"/>
                <a:sym typeface="Arial"/>
              </a:rPr>
              <a:t>Resistencia a la sequía: </a:t>
            </a: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Raíz pivotante + cabellera</a:t>
            </a:r>
          </a:p>
          <a:p>
            <a:pPr marL="440289" lvl="1" indent="-304815">
              <a:spcBef>
                <a:spcPts val="1000"/>
              </a:spcBef>
              <a:buSzPts val="3200"/>
            </a:pPr>
            <a:r>
              <a:rPr lang="es-ES_tradnl" altLang="es-ES" sz="1867" dirty="0">
                <a:latin typeface="Arial"/>
                <a:cs typeface="Arial"/>
              </a:rPr>
              <a:t>Tolerante a heladas</a:t>
            </a:r>
            <a:endParaRPr lang="es-ES" altLang="es-ES" sz="1867" dirty="0">
              <a:latin typeface="Arial"/>
              <a:cs typeface="Arial"/>
            </a:endParaRPr>
          </a:p>
          <a:p>
            <a:pPr marL="440289" lvl="1" indent="-304815">
              <a:spcBef>
                <a:spcPts val="1000"/>
              </a:spcBef>
              <a:buSzPts val="3200"/>
            </a:pPr>
            <a:r>
              <a:rPr lang="es-ES" altLang="es-ES" sz="1867" dirty="0">
                <a:latin typeface="Arial"/>
                <a:cs typeface="Arial"/>
              </a:rPr>
              <a:t>Productividad estable </a:t>
            </a:r>
          </a:p>
          <a:p>
            <a:pPr marL="440289" lvl="1" indent="-304815">
              <a:spcBef>
                <a:spcPts val="1000"/>
              </a:spcBef>
              <a:buSzPts val="3200"/>
            </a:pPr>
            <a:r>
              <a:rPr lang="es-ES_tradnl" altLang="es-ES" sz="1867" dirty="0">
                <a:latin typeface="Arial"/>
                <a:cs typeface="Arial"/>
              </a:rPr>
              <a:t>Ataques menores de plagas, enfermedades</a:t>
            </a:r>
          </a:p>
          <a:p>
            <a:pPr marL="440289" indent="-304815">
              <a:spcBef>
                <a:spcPts val="0"/>
              </a:spcBef>
              <a:buSzPts val="3200"/>
            </a:pPr>
            <a:endParaRPr lang="es-ES" sz="1867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0289" indent="-304815">
              <a:spcBef>
                <a:spcPts val="0"/>
              </a:spcBef>
              <a:buSzPts val="3200"/>
            </a:pPr>
            <a:endParaRPr lang="es-ES" sz="1867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0289" indent="-304815">
              <a:spcBef>
                <a:spcPts val="0"/>
              </a:spcBef>
              <a:buSzPts val="3200"/>
            </a:pPr>
            <a:endParaRPr lang="fr-FR" sz="1867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11" indent="-93138">
              <a:spcBef>
                <a:spcPts val="0"/>
              </a:spcBef>
              <a:buSzPts val="3200"/>
              <a:buNone/>
            </a:pPr>
            <a:endParaRPr lang="fr-FR" sz="1867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 descr="Camelina - Wikipedia, la enciclopedia libre">
            <a:extLst>
              <a:ext uri="{FF2B5EF4-FFF2-40B4-BE49-F238E27FC236}">
                <a16:creationId xmlns:a16="http://schemas.microsoft.com/office/drawing/2014/main" id="{51CA19D7-D5DB-0827-8E41-17A5BF635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4028" y="1032412"/>
            <a:ext cx="3643359" cy="536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A RAIZ">
            <a:extLst>
              <a:ext uri="{FF2B5EF4-FFF2-40B4-BE49-F238E27FC236}">
                <a16:creationId xmlns:a16="http://schemas.microsoft.com/office/drawing/2014/main" id="{64CE6662-5FC1-FD44-B344-9EC1D0421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40"/>
          <a:stretch/>
        </p:blipFill>
        <p:spPr bwMode="auto">
          <a:xfrm>
            <a:off x="6982381" y="4700114"/>
            <a:ext cx="1190752" cy="171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5BCBB44D-F988-BF33-1C64-C7D125399647}"/>
              </a:ext>
            </a:extLst>
          </p:cNvPr>
          <p:cNvSpPr txBox="1">
            <a:spLocks/>
          </p:cNvSpPr>
          <p:nvPr/>
        </p:nvSpPr>
        <p:spPr>
          <a:xfrm>
            <a:off x="691530" y="425225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El </a:t>
            </a:r>
            <a:r>
              <a:rPr lang="en-US" dirty="0" err="1"/>
              <a:t>cultivo</a:t>
            </a:r>
            <a:r>
              <a:rPr lang="en-US" dirty="0"/>
              <a:t> de camelina: </a:t>
            </a:r>
            <a:r>
              <a:rPr lang="en-US" dirty="0" err="1"/>
              <a:t>Descripción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957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>
            <a:spLocks noGrp="1"/>
          </p:cNvSpPr>
          <p:nvPr>
            <p:ph type="body" idx="4294967295"/>
          </p:nvPr>
        </p:nvSpPr>
        <p:spPr>
          <a:xfrm>
            <a:off x="974464" y="1420281"/>
            <a:ext cx="3767138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/>
          </a:bodyPr>
          <a:lstStyle/>
          <a:p>
            <a:pPr marL="0" indent="0" algn="ctr">
              <a:spcBef>
                <a:spcPts val="0"/>
              </a:spcBef>
              <a:buSzPts val="3400"/>
              <a:buNone/>
            </a:pPr>
            <a:r>
              <a:rPr lang="es-ES" sz="2270" b="1" dirty="0">
                <a:solidFill>
                  <a:srgbClr val="12A19A"/>
                </a:solidFill>
                <a:ea typeface="Arial"/>
                <a:cs typeface="Arial"/>
                <a:sym typeface="Arial"/>
              </a:rPr>
              <a:t>Cotiledones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621E4DE-6859-598D-48FC-9F3432B625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86" y="1802467"/>
            <a:ext cx="4755340" cy="3318111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4BAE69BF-C66A-8DE2-1603-AF756D06AB48}"/>
              </a:ext>
            </a:extLst>
          </p:cNvPr>
          <p:cNvGrpSpPr>
            <a:grpSpLocks noChangeAspect="1"/>
          </p:cNvGrpSpPr>
          <p:nvPr/>
        </p:nvGrpSpPr>
        <p:grpSpPr>
          <a:xfrm>
            <a:off x="5583924" y="1300824"/>
            <a:ext cx="6836690" cy="3819753"/>
            <a:chOff x="2098605" y="-1215662"/>
            <a:chExt cx="9328361" cy="5211885"/>
          </a:xfrm>
        </p:grpSpPr>
        <p:pic>
          <p:nvPicPr>
            <p:cNvPr id="16" name="Picture 2" descr="C:\Users\Anibal\Desktop\fotos\Camelina-013 024.jpg">
              <a:extLst>
                <a:ext uri="{FF2B5EF4-FFF2-40B4-BE49-F238E27FC236}">
                  <a16:creationId xmlns:a16="http://schemas.microsoft.com/office/drawing/2014/main" id="{07BAF828-51B4-F935-8793-8E428708D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486" y="-531195"/>
              <a:ext cx="4020524" cy="452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12 CuadroTexto">
              <a:extLst>
                <a:ext uri="{FF2B5EF4-FFF2-40B4-BE49-F238E27FC236}">
                  <a16:creationId xmlns:a16="http://schemas.microsoft.com/office/drawing/2014/main" id="{ECD608B7-5B6E-121A-E6CF-E168B1DCF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8605" y="-1215662"/>
              <a:ext cx="9328361" cy="55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/>
              </a:lvl1pPr>
            </a:lstStyle>
            <a:p>
              <a:pPr algn="ctr">
                <a:lnSpc>
                  <a:spcPct val="90000"/>
                </a:lnSpc>
                <a:buClr>
                  <a:schemeClr val="dk1"/>
                </a:buClr>
                <a:buSzPts val="3400"/>
              </a:pPr>
              <a:r>
                <a:rPr lang="es-ES_tradnl" altLang="es-ES" sz="2267" dirty="0">
                  <a:solidFill>
                    <a:srgbClr val="12A19A"/>
                  </a:solidFill>
                  <a:sym typeface="Calibri"/>
                </a:rPr>
                <a:t>Primeras hojas verdaderas</a:t>
              </a: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6C74FBCA-F6FC-6566-F79A-6518FFD35A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656" y="1802466"/>
            <a:ext cx="2946613" cy="3318111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E48FD4B6-4688-A4CE-7066-07EF40C04832}"/>
              </a:ext>
            </a:extLst>
          </p:cNvPr>
          <p:cNvSpPr txBox="1">
            <a:spLocks/>
          </p:cNvSpPr>
          <p:nvPr/>
        </p:nvSpPr>
        <p:spPr>
          <a:xfrm>
            <a:off x="651186" y="386477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El </a:t>
            </a:r>
            <a:r>
              <a:rPr lang="en-US" dirty="0" err="1"/>
              <a:t>cultivo</a:t>
            </a:r>
            <a:r>
              <a:rPr lang="en-US" dirty="0"/>
              <a:t> de camelina: </a:t>
            </a:r>
            <a:r>
              <a:rPr lang="en-US" dirty="0" err="1"/>
              <a:t>Fases</a:t>
            </a:r>
            <a:r>
              <a:rPr lang="en-US" dirty="0"/>
              <a:t> </a:t>
            </a:r>
            <a:r>
              <a:rPr lang="en-US" dirty="0" err="1"/>
              <a:t>fenológicas</a:t>
            </a:r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F58DDA-DDB8-7209-E72D-AAE5EC3A1F6F}"/>
              </a:ext>
            </a:extLst>
          </p:cNvPr>
          <p:cNvSpPr txBox="1"/>
          <p:nvPr/>
        </p:nvSpPr>
        <p:spPr>
          <a:xfrm>
            <a:off x="6006863" y="5368975"/>
            <a:ext cx="6208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Desarrollo temprano del sistema radicular como regulador de temperatura</a:t>
            </a: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>
          <a:extLst>
            <a:ext uri="{FF2B5EF4-FFF2-40B4-BE49-F238E27FC236}">
              <a16:creationId xmlns:a16="http://schemas.microsoft.com/office/drawing/2014/main" id="{CB8E846A-5021-904A-29B1-4751E9FD8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9;p18">
            <a:extLst>
              <a:ext uri="{FF2B5EF4-FFF2-40B4-BE49-F238E27FC236}">
                <a16:creationId xmlns:a16="http://schemas.microsoft.com/office/drawing/2014/main" id="{4C45C2D6-5F8A-D6A1-A78B-D392F99E82F0}"/>
              </a:ext>
            </a:extLst>
          </p:cNvPr>
          <p:cNvSpPr txBox="1">
            <a:spLocks/>
          </p:cNvSpPr>
          <p:nvPr/>
        </p:nvSpPr>
        <p:spPr>
          <a:xfrm>
            <a:off x="2723657" y="1362506"/>
            <a:ext cx="2422738" cy="3065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t" anchorCtr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ts val="3400"/>
            </a:pPr>
            <a:r>
              <a:rPr lang="es-ES" sz="2267" dirty="0">
                <a:solidFill>
                  <a:srgbClr val="12A19A"/>
                </a:solidFill>
                <a:latin typeface="Arial"/>
                <a:ea typeface="Arial"/>
                <a:cs typeface="Arial"/>
                <a:sym typeface="Arial"/>
              </a:rPr>
              <a:t>Roseta</a:t>
            </a:r>
          </a:p>
        </p:txBody>
      </p:sp>
      <p:pic>
        <p:nvPicPr>
          <p:cNvPr id="5" name="Imagen 4" descr="Planta verde en el campo&#10;&#10;El contenido generado por IA puede ser incorrecto.">
            <a:extLst>
              <a:ext uri="{FF2B5EF4-FFF2-40B4-BE49-F238E27FC236}">
                <a16:creationId xmlns:a16="http://schemas.microsoft.com/office/drawing/2014/main" id="{897001ED-BCB0-DCF1-5F41-1214ECFCA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46" y="1819840"/>
            <a:ext cx="5807982" cy="4355987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633C062F-E56B-FEEF-1E97-BECD8BBE5C9B}"/>
              </a:ext>
            </a:extLst>
          </p:cNvPr>
          <p:cNvSpPr txBox="1">
            <a:spLocks/>
          </p:cNvSpPr>
          <p:nvPr/>
        </p:nvSpPr>
        <p:spPr>
          <a:xfrm>
            <a:off x="691530" y="353670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El </a:t>
            </a:r>
            <a:r>
              <a:rPr lang="en-US" dirty="0" err="1"/>
              <a:t>cultivo</a:t>
            </a:r>
            <a:r>
              <a:rPr lang="en-US" dirty="0"/>
              <a:t> de camelina: </a:t>
            </a:r>
            <a:r>
              <a:rPr lang="en-US" dirty="0" err="1"/>
              <a:t>Fases</a:t>
            </a:r>
            <a:r>
              <a:rPr lang="en-US" dirty="0"/>
              <a:t> </a:t>
            </a:r>
            <a:r>
              <a:rPr lang="en-US" dirty="0" err="1"/>
              <a:t>fenológicas</a:t>
            </a:r>
            <a:endParaRPr lang="en-US" dirty="0"/>
          </a:p>
        </p:txBody>
      </p:sp>
      <p:sp>
        <p:nvSpPr>
          <p:cNvPr id="6" name="Google Shape;279;p18">
            <a:extLst>
              <a:ext uri="{FF2B5EF4-FFF2-40B4-BE49-F238E27FC236}">
                <a16:creationId xmlns:a16="http://schemas.microsoft.com/office/drawing/2014/main" id="{DD7987D8-483F-68E3-4C5A-1B3EB5FA155E}"/>
              </a:ext>
            </a:extLst>
          </p:cNvPr>
          <p:cNvSpPr txBox="1">
            <a:spLocks/>
          </p:cNvSpPr>
          <p:nvPr/>
        </p:nvSpPr>
        <p:spPr>
          <a:xfrm>
            <a:off x="7640631" y="1076924"/>
            <a:ext cx="3766106" cy="57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3400"/>
            </a:pPr>
            <a:r>
              <a:rPr lang="es-ES" sz="2100" dirty="0">
                <a:solidFill>
                  <a:srgbClr val="12A19A"/>
                </a:solidFill>
                <a:latin typeface="Arial"/>
                <a:ea typeface="Arial"/>
                <a:cs typeface="Arial"/>
                <a:sym typeface="Arial"/>
              </a:rPr>
              <a:t>Elongación del tallo</a:t>
            </a:r>
          </a:p>
        </p:txBody>
      </p:sp>
      <p:pic>
        <p:nvPicPr>
          <p:cNvPr id="8" name="Imagen 7" descr="Un jardín con plantas verdes&#10;&#10;El contenido generado por IA puede ser incorrecto.">
            <a:extLst>
              <a:ext uri="{FF2B5EF4-FFF2-40B4-BE49-F238E27FC236}">
                <a16:creationId xmlns:a16="http://schemas.microsoft.com/office/drawing/2014/main" id="{B55E9E2D-722F-5D12-E1DD-6CFB6F97C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b="9512"/>
          <a:stretch/>
        </p:blipFill>
        <p:spPr>
          <a:xfrm>
            <a:off x="8025932" y="1515802"/>
            <a:ext cx="2995505" cy="466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45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79;p18">
            <a:extLst>
              <a:ext uri="{FF2B5EF4-FFF2-40B4-BE49-F238E27FC236}">
                <a16:creationId xmlns:a16="http://schemas.microsoft.com/office/drawing/2014/main" id="{DC61DBC3-F7AE-5DD3-35EE-920409B790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4165" y="2163576"/>
            <a:ext cx="376555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/>
          </a:bodyPr>
          <a:lstStyle/>
          <a:p>
            <a:pPr marL="0" indent="0" algn="ctr">
              <a:spcBef>
                <a:spcPts val="0"/>
              </a:spcBef>
              <a:buSzPts val="3400"/>
              <a:buNone/>
            </a:pPr>
            <a:r>
              <a:rPr lang="es-ES" sz="2100" b="1" dirty="0">
                <a:solidFill>
                  <a:srgbClr val="12A19A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Floración</a:t>
            </a:r>
          </a:p>
        </p:txBody>
      </p:sp>
      <p:pic>
        <p:nvPicPr>
          <p:cNvPr id="13" name="Imagen 12" descr="Un campo verde&#10;&#10;El contenido generado por IA puede ser incorrecto.">
            <a:extLst>
              <a:ext uri="{FF2B5EF4-FFF2-40B4-BE49-F238E27FC236}">
                <a16:creationId xmlns:a16="http://schemas.microsoft.com/office/drawing/2014/main" id="{F96F5DA4-7AFE-24C2-AD27-55AF1E068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/>
          <a:stretch/>
        </p:blipFill>
        <p:spPr>
          <a:xfrm>
            <a:off x="977848" y="1028047"/>
            <a:ext cx="6577537" cy="2674664"/>
          </a:xfrm>
          <a:prstGeom prst="rect">
            <a:avLst/>
          </a:prstGeom>
        </p:spPr>
      </p:pic>
      <p:sp>
        <p:nvSpPr>
          <p:cNvPr id="14" name="Google Shape;279;p18">
            <a:extLst>
              <a:ext uri="{FF2B5EF4-FFF2-40B4-BE49-F238E27FC236}">
                <a16:creationId xmlns:a16="http://schemas.microsoft.com/office/drawing/2014/main" id="{9C215488-70D2-5F20-3B49-883D7E55A2F1}"/>
              </a:ext>
            </a:extLst>
          </p:cNvPr>
          <p:cNvSpPr txBox="1">
            <a:spLocks/>
          </p:cNvSpPr>
          <p:nvPr/>
        </p:nvSpPr>
        <p:spPr>
          <a:xfrm>
            <a:off x="2200528" y="4926242"/>
            <a:ext cx="3766106" cy="5792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ts val="3400"/>
            </a:pPr>
            <a:r>
              <a:rPr lang="es-ES" sz="2100" dirty="0">
                <a:solidFill>
                  <a:srgbClr val="12A19A"/>
                </a:solidFill>
                <a:latin typeface="Arial"/>
                <a:ea typeface="Arial"/>
                <a:cs typeface="Arial"/>
                <a:sym typeface="Arial"/>
              </a:rPr>
              <a:t>Maduración</a:t>
            </a:r>
          </a:p>
        </p:txBody>
      </p:sp>
      <p:pic>
        <p:nvPicPr>
          <p:cNvPr id="16" name="Imagen 15" descr="Un campo verde&#10;&#10;El contenido generado por IA puede ser incorrecto.">
            <a:extLst>
              <a:ext uri="{FF2B5EF4-FFF2-40B4-BE49-F238E27FC236}">
                <a16:creationId xmlns:a16="http://schemas.microsoft.com/office/drawing/2014/main" id="{4B052A6E-3B43-AA92-51B4-C22CBFADA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/>
          <a:stretch/>
        </p:blipFill>
        <p:spPr>
          <a:xfrm>
            <a:off x="4938172" y="3878543"/>
            <a:ext cx="6577537" cy="2674664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F2350291-4F2E-0171-A7AD-B9249525031C}"/>
              </a:ext>
            </a:extLst>
          </p:cNvPr>
          <p:cNvSpPr txBox="1">
            <a:spLocks/>
          </p:cNvSpPr>
          <p:nvPr/>
        </p:nvSpPr>
        <p:spPr>
          <a:xfrm>
            <a:off x="706769" y="304793"/>
            <a:ext cx="10808940" cy="7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defTabSz="914400" eaLnBrk="1" latinLnBrk="0" hangingPunct="1">
              <a:lnSpc>
                <a:spcPct val="90000"/>
              </a:lnSpc>
              <a:buClr>
                <a:srgbClr val="1B327E"/>
              </a:buClr>
              <a:buSzPts val="3600"/>
              <a:buNone/>
              <a:defRPr sz="3600" b="1" kern="1200">
                <a:solidFill>
                  <a:srgbClr val="1B327E"/>
                </a:solidFill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El </a:t>
            </a:r>
            <a:r>
              <a:rPr lang="en-US" dirty="0" err="1"/>
              <a:t>cultivo</a:t>
            </a:r>
            <a:r>
              <a:rPr lang="en-US" dirty="0"/>
              <a:t> de camelina: </a:t>
            </a:r>
            <a:r>
              <a:rPr lang="en-US" dirty="0" err="1"/>
              <a:t>Fases</a:t>
            </a:r>
            <a:r>
              <a:rPr lang="en-US" dirty="0"/>
              <a:t> </a:t>
            </a:r>
            <a:r>
              <a:rPr lang="en-US" dirty="0" err="1"/>
              <a:t>fenológicas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1657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SusOils Gre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994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ersonalizad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iglo gótico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1400" b="0" kern="0" dirty="0" smtClean="0">
            <a:solidFill>
              <a:srgbClr val="000000"/>
            </a:solidFill>
            <a:latin typeface="Century Gothic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s-E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808</Words>
  <Application>Microsoft Office PowerPoint</Application>
  <PresentationFormat>Panorámica</PresentationFormat>
  <Paragraphs>191</Paragraphs>
  <Slides>21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Century Gothic</vt:lpstr>
      <vt:lpstr>Google Sans</vt:lpstr>
      <vt:lpstr>Palatino Linotype</vt:lpstr>
      <vt:lpstr>Scandia</vt:lpstr>
      <vt:lpstr>Tema de Office</vt:lpstr>
      <vt:lpstr>Custom Design</vt:lpstr>
      <vt:lpstr>2_Diseño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YOU.  Watch us grow!   Contact:  Ángel González angel.sanchez@camelinacompany.es  Lucas García lucas.garcia@camelinacompany.es  www.CamelinaCompany.es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Lucas García</dc:creator>
  <cp:lastModifiedBy>Lucas García</cp:lastModifiedBy>
  <cp:revision>17</cp:revision>
  <dcterms:created xsi:type="dcterms:W3CDTF">2025-04-03T10:50:22Z</dcterms:created>
  <dcterms:modified xsi:type="dcterms:W3CDTF">2025-05-07T21:01:14Z</dcterms:modified>
</cp:coreProperties>
</file>